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JP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oleObject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704"/>
  </p:normalViewPr>
  <p:slideViewPr>
    <p:cSldViewPr snapToGrid="0" snapToObjects="1">
      <p:cViewPr>
        <p:scale>
          <a:sx n="125" d="100"/>
          <a:sy n="125" d="100"/>
        </p:scale>
        <p:origin x="-56" y="-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5923F103-BC34-4FE4-A40E-EDDEECFDA5D0}" type="datetimeFigureOut">
              <a:rPr lang="en-US" dirty="0"/>
              <a:pPr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ое изображение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3A1CC3-2375-41D4-9E03-427CAF2A4C1A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F16868-8199-4C2C-A5B1-63AEE139F88E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9FF7F-6988-44CC-821B-644E70CD2F73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с имен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2C299-16B2-4475-990D-751901EACC14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E86839-B9D8-4651-8783-F325ECE74E65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колонки с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84F64-32F6-45C5-931F-ADC1662401D0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53086D93-FCAC-47E0-A2EE-787E62CA814C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CDA879A6-0FD0-4734-A311-86BFCA472E6E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9CA7B-DFD4-44B5-8C60-D14B8CD1FB59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4E6425-0181-43F2-84FC-787E803FD2F8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DB8791-F1B0-41E7-B7FD-A781E65C4266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DD63B2-E120-4ED8-B27B-C685F510A5FE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A18ACC-A947-437B-A130-35BD54FDF1E9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D7E02-BCB8-4D50-A234-369438C08659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6A4C-8E40-4F87-A4F0-01A0687C5742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ru-RU" smtClean="0"/>
              <a:t>Чтобы добавить рисунок, перетащите его на заполнитель или щелкните значок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2C73-2D91-4E12-BA25-F0AA0C03599B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2BE451C3-0FF4-47C4-B829-773ADF60F88C}" type="datetimeFigureOut">
              <a:rPr lang="en-US" dirty="0"/>
              <a:t>4/23/19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3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72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4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oleObject" Target="../embeddings/oleObject1.bin"/><Relationship Id="rId5" Type="http://schemas.openxmlformats.org/officeDocument/2006/relationships/image" Target="../media/image9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11.wmf"/><Relationship Id="rId5" Type="http://schemas.openxmlformats.org/officeDocument/2006/relationships/image" Target="../media/image13.JPG"/><Relationship Id="rId6" Type="http://schemas.openxmlformats.org/officeDocument/2006/relationships/oleObject" Target="../embeddings/oleObject3.bin"/><Relationship Id="rId7" Type="http://schemas.openxmlformats.org/officeDocument/2006/relationships/image" Target="../media/image12.wmf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4" Type="http://schemas.openxmlformats.org/officeDocument/2006/relationships/oleObject" Target="../embeddings/oleObject4.bin"/><Relationship Id="rId5" Type="http://schemas.openxmlformats.org/officeDocument/2006/relationships/image" Target="../media/image16.wmf"/><Relationship Id="rId6" Type="http://schemas.openxmlformats.org/officeDocument/2006/relationships/oleObject" Target="../embeddings/oleObject5.bin"/><Relationship Id="rId7" Type="http://schemas.openxmlformats.org/officeDocument/2006/relationships/image" Target="../media/image17.wmf"/><Relationship Id="rId8" Type="http://schemas.openxmlformats.org/officeDocument/2006/relationships/image" Target="../media/image19.jp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 smtClean="0"/>
              <a:t>Производство и применение </a:t>
            </a:r>
          </a:p>
          <a:p>
            <a:r>
              <a:rPr lang="ru-RU" dirty="0" smtClean="0"/>
              <a:t>в тепловых сетях</a:t>
            </a:r>
            <a:endParaRPr lang="ru-RU" dirty="0"/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133" r="38281"/>
          <a:stretch/>
        </p:blipFill>
        <p:spPr>
          <a:xfrm>
            <a:off x="6266688" y="1351427"/>
            <a:ext cx="4879483" cy="44844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448544" y="71932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2019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700" b="1" dirty="0" smtClean="0"/>
              <a:t>Труба в </a:t>
            </a:r>
            <a:br>
              <a:rPr lang="ru-RU" sz="4700" b="1" dirty="0" smtClean="0"/>
            </a:br>
            <a:r>
              <a:rPr lang="ru-RU" sz="4700" b="1" dirty="0" smtClean="0"/>
              <a:t>Пено-</a:t>
            </a:r>
            <a:br>
              <a:rPr lang="ru-RU" sz="4700" b="1" dirty="0" smtClean="0"/>
            </a:br>
            <a:r>
              <a:rPr lang="ru-RU" sz="4700" b="1" dirty="0" smtClean="0"/>
              <a:t>Полимер-</a:t>
            </a:r>
            <a:br>
              <a:rPr lang="ru-RU" sz="4700" b="1" dirty="0" smtClean="0"/>
            </a:br>
            <a:r>
              <a:rPr lang="ru-RU" sz="4700" b="1" dirty="0" smtClean="0"/>
              <a:t>Минеральной </a:t>
            </a:r>
            <a:br>
              <a:rPr lang="ru-RU" sz="4700" b="1" dirty="0" smtClean="0"/>
            </a:br>
            <a:r>
              <a:rPr lang="ru-RU" sz="4700" b="1" dirty="0" smtClean="0"/>
              <a:t>Изоляции</a:t>
            </a:r>
            <a:endParaRPr lang="ru-RU" sz="4700" b="1" dirty="0"/>
          </a:p>
        </p:txBody>
      </p:sp>
    </p:spTree>
    <p:extLst>
      <p:ext uri="{BB962C8B-B14F-4D97-AF65-F5344CB8AC3E}">
        <p14:creationId xmlns:p14="http://schemas.microsoft.com/office/powerpoint/2010/main" val="1536282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Изоляция стыков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552386" y="604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10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97" t="8917" r="15661" b="7040"/>
          <a:stretch/>
        </p:blipFill>
        <p:spPr>
          <a:xfrm>
            <a:off x="483475" y="2364829"/>
            <a:ext cx="3058511" cy="2963918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75" r="60400" b="38237"/>
          <a:stretch/>
        </p:blipFill>
        <p:spPr>
          <a:xfrm>
            <a:off x="7815667" y="2364829"/>
            <a:ext cx="3973191" cy="2963918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881" y="2364829"/>
            <a:ext cx="3951890" cy="296391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0771" y="5551279"/>
            <a:ext cx="2963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Запуск теплотрассы и проверка </a:t>
            </a:r>
            <a:r>
              <a:rPr lang="ru-RU" smtClean="0"/>
              <a:t>сварных стыков</a:t>
            </a:r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053701" y="5412779"/>
            <a:ext cx="296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Подготовка съемной опалубки, стяжных ремней. Заливка стыков.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8320303" y="5412778"/>
            <a:ext cx="2963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Снятие опалубки через 30 минут после заливки. Изоляция следующего стыка.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611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Регионы поставок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584" y="2493072"/>
            <a:ext cx="6279493" cy="4027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451197" y="2272841"/>
            <a:ext cx="2930340" cy="44781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Татарстан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Удмуртия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Чувашия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Марий-Эл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Мордовия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Пермский край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Свердловская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Тульская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Владимирская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Костромская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Калужская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Нижегородская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Волгоградская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Красноярский край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Алтайский край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Иркутская область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Краснодарский край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о</a:t>
            </a:r>
            <a:r>
              <a:rPr lang="ru-RU" sz="1500" dirty="0"/>
              <a:t>. </a:t>
            </a:r>
            <a:r>
              <a:rPr lang="ru-RU" sz="1500" dirty="0" smtClean="0"/>
              <a:t>Сахалин</a:t>
            </a:r>
          </a:p>
          <a:p>
            <a:pPr marL="285750" indent="-285750">
              <a:buFont typeface="Arial" charset="0"/>
              <a:buChar char="•"/>
            </a:pPr>
            <a:r>
              <a:rPr lang="ru-RU" sz="1500" dirty="0" smtClean="0"/>
              <a:t>п/о Крым</a:t>
            </a:r>
            <a:endParaRPr lang="ru-RU" sz="1500" dirty="0"/>
          </a:p>
        </p:txBody>
      </p:sp>
      <p:sp>
        <p:nvSpPr>
          <p:cNvPr id="6" name="TextBox 5"/>
          <p:cNvSpPr txBox="1"/>
          <p:nvPr/>
        </p:nvSpPr>
        <p:spPr>
          <a:xfrm>
            <a:off x="10576560" y="604336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11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360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ППМ Изоляция?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643616" y="69494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1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www.strt.ru/wp-content/uploads/2018/03/ppm_v_razrez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432" y="2462784"/>
            <a:ext cx="6146895" cy="4097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0560" y="2462784"/>
            <a:ext cx="541324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Современный теплоизоляционный материал, применяемый для строительства: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трубопроводов сетей теплоснабжения,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технологических трубопроводов.</a:t>
            </a:r>
          </a:p>
          <a:p>
            <a:r>
              <a:rPr lang="ru-RU" sz="1400" dirty="0" smtClean="0"/>
              <a:t>ППМИ может применяться для: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надземной прокладки на эстакадах</a:t>
            </a:r>
          </a:p>
          <a:p>
            <a:pPr marL="285750" indent="-285750">
              <a:buFontTx/>
              <a:buChar char="-"/>
            </a:pPr>
            <a:r>
              <a:rPr lang="ru-RU" sz="1400" dirty="0" smtClean="0"/>
              <a:t>подземной прокладки в лотковых каналах и </a:t>
            </a:r>
            <a:r>
              <a:rPr lang="ru-RU" sz="1400" dirty="0" err="1" smtClean="0"/>
              <a:t>бесканальной</a:t>
            </a:r>
            <a:r>
              <a:rPr lang="ru-RU" sz="1400" dirty="0" smtClean="0"/>
              <a:t> прокладки в грунт. </a:t>
            </a:r>
          </a:p>
          <a:p>
            <a:r>
              <a:rPr lang="ru-RU" sz="1400" dirty="0" smtClean="0"/>
              <a:t>Такие теплопроводы позволяют: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на 80% </a:t>
            </a:r>
            <a:r>
              <a:rPr lang="ru-RU" sz="1400" dirty="0" smtClean="0"/>
              <a:t>устранить возможность повреждения от наружной коррозии, сократить потери тепловой энергии через изоляцию;</a:t>
            </a:r>
          </a:p>
          <a:p>
            <a:pPr marL="285750" indent="-285750">
              <a:buFontTx/>
              <a:buChar char="-"/>
            </a:pPr>
            <a:r>
              <a:rPr lang="ru-RU" sz="1400" b="1" dirty="0" smtClean="0"/>
              <a:t>на 90%, </a:t>
            </a:r>
            <a:r>
              <a:rPr lang="ru-RU" sz="1400" dirty="0" smtClean="0"/>
              <a:t>снизить эксплуатационные расходы по обслуживанию теплопроводов и сроки строительства в 2-3 раза.</a:t>
            </a:r>
          </a:p>
          <a:p>
            <a:r>
              <a:rPr lang="ru-RU" sz="1400" dirty="0" smtClean="0"/>
              <a:t>Длительный срок эксплуатации при температуре 150 С.</a:t>
            </a:r>
          </a:p>
          <a:p>
            <a:r>
              <a:rPr lang="ru-RU" sz="1400" dirty="0" smtClean="0"/>
              <a:t>Срок службы тепловых сетей с ППМ составляет 30 лет.</a:t>
            </a:r>
          </a:p>
          <a:p>
            <a:r>
              <a:rPr lang="ru-RU" sz="1400" dirty="0" smtClean="0"/>
              <a:t>Внесена в СНиП 41-02-2003  «Тепловые сети».</a:t>
            </a:r>
          </a:p>
        </p:txBody>
      </p:sp>
    </p:spTree>
    <p:extLst>
      <p:ext uri="{BB962C8B-B14F-4D97-AF65-F5344CB8AC3E}">
        <p14:creationId xmlns:p14="http://schemas.microsoft.com/office/powerpoint/2010/main" val="212934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Свойства ППМ изоляции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0625959" y="653094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2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03" y="2270234"/>
            <a:ext cx="10741574" cy="4078014"/>
          </a:xfrm>
        </p:spPr>
      </p:pic>
    </p:spTree>
    <p:extLst>
      <p:ext uri="{BB962C8B-B14F-4D97-AF65-F5344CB8AC3E}">
        <p14:creationId xmlns:p14="http://schemas.microsoft.com/office/powerpoint/2010/main" val="1295528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96359" y="973668"/>
            <a:ext cx="7520008" cy="706964"/>
          </a:xfrm>
        </p:spPr>
        <p:txBody>
          <a:bodyPr/>
          <a:lstStyle/>
          <a:p>
            <a:r>
              <a:rPr lang="ru-RU" dirty="0" smtClean="0"/>
              <a:t>Сравнительный </a:t>
            </a:r>
            <a:r>
              <a:rPr lang="ru-RU" smtClean="0"/>
              <a:t>анализ </a:t>
            </a:r>
            <a:br>
              <a:rPr lang="ru-RU" smtClean="0"/>
            </a:br>
            <a:r>
              <a:rPr lang="ru-RU" smtClean="0"/>
              <a:t>с </a:t>
            </a:r>
            <a:r>
              <a:rPr lang="ru-RU" dirty="0" smtClean="0"/>
              <a:t>другими </a:t>
            </a:r>
            <a:r>
              <a:rPr lang="ru-RU" smtClean="0"/>
              <a:t>типами изоляции</a:t>
            </a:r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02"/>
          <a:stretch/>
        </p:blipFill>
        <p:spPr>
          <a:xfrm>
            <a:off x="987972" y="2280745"/>
            <a:ext cx="10321159" cy="4351283"/>
          </a:xfrm>
        </p:spPr>
      </p:pic>
      <p:sp>
        <p:nvSpPr>
          <p:cNvPr id="5" name="TextBox 4"/>
          <p:cNvSpPr txBox="1"/>
          <p:nvPr/>
        </p:nvSpPr>
        <p:spPr>
          <a:xfrm>
            <a:off x="10646979" y="704193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3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857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Практика эксплуатации труб в ППМ изоляции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6120" y="4273190"/>
            <a:ext cx="3221137" cy="2415853"/>
          </a:xfr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2198" y="2287068"/>
            <a:ext cx="2921876" cy="2191407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54" y="2333295"/>
            <a:ext cx="3034863" cy="404648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647090" y="2287068"/>
            <a:ext cx="485826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700" dirty="0" smtClean="0"/>
              <a:t>Проверка трубы 108 в ППМИ, уложенной </a:t>
            </a:r>
            <a:r>
              <a:rPr lang="ru-RU" sz="1700" dirty="0" err="1" smtClean="0"/>
              <a:t>бесканальным</a:t>
            </a:r>
            <a:r>
              <a:rPr lang="ru-RU" sz="1700" dirty="0" smtClean="0"/>
              <a:t> способом на глубину 1,5 метра под тротуаром с покрытием из брусчатки. </a:t>
            </a:r>
          </a:p>
          <a:p>
            <a:r>
              <a:rPr lang="ru-RU" sz="1700" dirty="0" smtClean="0"/>
              <a:t>Срок эксплуатации на момент проверки </a:t>
            </a:r>
            <a:r>
              <a:rPr lang="mr-IN" sz="1700" dirty="0" smtClean="0"/>
              <a:t>–</a:t>
            </a:r>
            <a:r>
              <a:rPr lang="ru-RU" sz="1700" dirty="0" smtClean="0"/>
              <a:t> 8 лет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090" y="3949061"/>
            <a:ext cx="375576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100" dirty="0" smtClean="0"/>
              <a:t>Проверка показала:</a:t>
            </a:r>
          </a:p>
          <a:p>
            <a:pPr marL="285750" indent="-285750">
              <a:buFontTx/>
              <a:buChar char="-"/>
            </a:pPr>
            <a:r>
              <a:rPr lang="ru-RU" sz="1100" dirty="0"/>
              <a:t>т</a:t>
            </a:r>
            <a:r>
              <a:rPr lang="ru-RU" sz="1100" dirty="0" smtClean="0"/>
              <a:t>руба без следов коррозии (состояние новой),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Изоляция по структуре и визуально не отличается от первоначального состояния. Произошло потемнение верхнего коркового слоя </a:t>
            </a:r>
            <a:r>
              <a:rPr lang="ru-RU" sz="1100" dirty="0" err="1" smtClean="0"/>
              <a:t>преположительно</a:t>
            </a:r>
            <a:r>
              <a:rPr lang="ru-RU" sz="1100" dirty="0" smtClean="0"/>
              <a:t> из-за контакта с грунтом,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Над теплотрассой за все время эксплуатации не наблюдалось оттаивания грунта, присущего при утеплении </a:t>
            </a:r>
            <a:r>
              <a:rPr lang="ru-RU" sz="1100" dirty="0" err="1" smtClean="0"/>
              <a:t>минватой</a:t>
            </a:r>
            <a:r>
              <a:rPr lang="ru-RU" sz="1100" dirty="0" smtClean="0"/>
              <a:t>,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Срез был восстановлен на месте составом для изоляции стыков и засыпан песком,</a:t>
            </a:r>
          </a:p>
          <a:p>
            <a:pPr marL="285750" indent="-285750">
              <a:buFontTx/>
              <a:buChar char="-"/>
            </a:pPr>
            <a:r>
              <a:rPr lang="ru-RU" sz="1100" dirty="0" smtClean="0"/>
              <a:t>Теплотрасса продолжает функционировать в штатном режиме на сегодняшний день уже 11 лет.</a:t>
            </a:r>
            <a:endParaRPr lang="ru-RU" sz="1100" dirty="0"/>
          </a:p>
        </p:txBody>
      </p:sp>
      <p:sp>
        <p:nvSpPr>
          <p:cNvPr id="11" name="TextBox 10"/>
          <p:cNvSpPr txBox="1"/>
          <p:nvPr/>
        </p:nvSpPr>
        <p:spPr>
          <a:xfrm>
            <a:off x="10636901" y="621457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4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904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Ассортимент выпускаемой продукции: Труба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5" t="7781" r="26413" b="3923"/>
          <a:stretch/>
        </p:blipFill>
        <p:spPr>
          <a:xfrm>
            <a:off x="578942" y="2708359"/>
            <a:ext cx="2510287" cy="2301765"/>
          </a:xfrm>
        </p:spPr>
      </p:pic>
      <p:sp>
        <p:nvSpPr>
          <p:cNvPr id="4" name="TextBox 3"/>
          <p:cNvSpPr txBox="1"/>
          <p:nvPr/>
        </p:nvSpPr>
        <p:spPr>
          <a:xfrm>
            <a:off x="10646979" y="604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5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 flipV="1">
            <a:off x="567559" y="4225704"/>
            <a:ext cx="6964958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Rectangle 4"/>
          <p:cNvSpPr>
            <a:spLocks noChangeArrowheads="1"/>
          </p:cNvSpPr>
          <p:nvPr/>
        </p:nvSpPr>
        <p:spPr bwMode="auto">
          <a:xfrm flipV="1">
            <a:off x="3231914" y="3946689"/>
            <a:ext cx="10774779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4" name="Rectangle 6"/>
          <p:cNvSpPr>
            <a:spLocks noChangeArrowheads="1"/>
          </p:cNvSpPr>
          <p:nvPr/>
        </p:nvSpPr>
        <p:spPr bwMode="auto">
          <a:xfrm flipV="1">
            <a:off x="9816765" y="2478111"/>
            <a:ext cx="3916116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6" name="Rectangle 8"/>
          <p:cNvSpPr>
            <a:spLocks noChangeArrowheads="1"/>
          </p:cNvSpPr>
          <p:nvPr/>
        </p:nvSpPr>
        <p:spPr bwMode="auto">
          <a:xfrm flipV="1">
            <a:off x="5969878" y="3328589"/>
            <a:ext cx="674118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8" name="Rectangle 10"/>
          <p:cNvSpPr>
            <a:spLocks noChangeArrowheads="1"/>
          </p:cNvSpPr>
          <p:nvPr/>
        </p:nvSpPr>
        <p:spPr bwMode="auto">
          <a:xfrm flipV="1">
            <a:off x="6027572" y="4259182"/>
            <a:ext cx="5422394" cy="457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" name="Объект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77041"/>
              </p:ext>
            </p:extLst>
          </p:nvPr>
        </p:nvGraphicFramePr>
        <p:xfrm>
          <a:off x="3231914" y="2708359"/>
          <a:ext cx="8450315" cy="31261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3" r:id="rId4" imgW="6019800" imgH="3276600" progId="AutoCAD.Drawing.15">
                  <p:embed/>
                </p:oleObj>
              </mc:Choice>
              <mc:Fallback>
                <p:oleObj r:id="rId4" imgW="6019800" imgH="3276600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403" b="18677"/>
                      <a:stretch>
                        <a:fillRect/>
                      </a:stretch>
                    </p:blipFill>
                    <p:spPr bwMode="auto">
                      <a:xfrm>
                        <a:off x="3231914" y="2708359"/>
                        <a:ext cx="8450315" cy="312612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697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Ассортимент выпускаемой продукции: Отводы, переходы,             </a:t>
            </a:r>
            <a:br>
              <a:rPr lang="ru-RU" dirty="0" smtClean="0"/>
            </a:br>
            <a:r>
              <a:rPr lang="ru-RU" dirty="0"/>
              <a:t> </a:t>
            </a:r>
            <a:r>
              <a:rPr lang="ru-RU" dirty="0" smtClean="0"/>
              <a:t>                               тройники</a:t>
            </a:r>
            <a:endParaRPr lang="ru-RU" dirty="0"/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10415424"/>
              </p:ext>
            </p:extLst>
          </p:nvPr>
        </p:nvGraphicFramePr>
        <p:xfrm>
          <a:off x="436162" y="2308382"/>
          <a:ext cx="3896956" cy="33326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0" r:id="rId3" imgW="6019800" imgH="3276600" progId="AutoCAD.Drawing.15">
                  <p:embed/>
                </p:oleObj>
              </mc:Choice>
              <mc:Fallback>
                <p:oleObj r:id="rId3" imgW="6019800" imgH="3276600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930" r="15549"/>
                      <a:stretch>
                        <a:fillRect/>
                      </a:stretch>
                    </p:blipFill>
                    <p:spPr bwMode="auto">
                      <a:xfrm>
                        <a:off x="436162" y="2308382"/>
                        <a:ext cx="3896956" cy="333269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Изображение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1" t="42887" r="44723" b="3459"/>
          <a:stretch/>
        </p:blipFill>
        <p:spPr>
          <a:xfrm>
            <a:off x="4333118" y="2684375"/>
            <a:ext cx="2737964" cy="1712709"/>
          </a:xfrm>
          <a:prstGeom prst="rect">
            <a:avLst/>
          </a:prstGeom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5844097"/>
              </p:ext>
            </p:extLst>
          </p:nvPr>
        </p:nvGraphicFramePr>
        <p:xfrm>
          <a:off x="7873287" y="2402861"/>
          <a:ext cx="3731906" cy="17127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r:id="rId6" imgW="9075420" imgH="5562600" progId="AutoCAD.Drawing.15">
                  <p:embed/>
                </p:oleObj>
              </mc:Choice>
              <mc:Fallback>
                <p:oleObj r:id="rId6" imgW="9075420" imgH="5562600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13184" b="12085"/>
                      <a:stretch>
                        <a:fillRect/>
                      </a:stretch>
                    </p:blipFill>
                    <p:spPr bwMode="auto">
                      <a:xfrm>
                        <a:off x="7873287" y="2402861"/>
                        <a:ext cx="3731906" cy="17127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Рисунок 4"/>
          <p:cNvPicPr/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873288" y="4364842"/>
            <a:ext cx="3731906" cy="2088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63" t="16322" r="16449" b="27020"/>
          <a:stretch/>
        </p:blipFill>
        <p:spPr>
          <a:xfrm>
            <a:off x="4333118" y="5005159"/>
            <a:ext cx="2760802" cy="14607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36469" y="604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6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407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Ассортимент выпускаемой продукции: </a:t>
            </a:r>
            <a:r>
              <a:rPr lang="ru-RU" dirty="0" smtClean="0"/>
              <a:t>Неподвижные опоры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0" t="28505" r="9081" b="16322"/>
          <a:stretch/>
        </p:blipFill>
        <p:spPr>
          <a:xfrm>
            <a:off x="4719102" y="2775208"/>
            <a:ext cx="2732732" cy="1863227"/>
          </a:xfrm>
          <a:prstGeom prst="rect">
            <a:avLst/>
          </a:prstGeom>
        </p:spPr>
      </p:pic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5609190"/>
              </p:ext>
            </p:extLst>
          </p:nvPr>
        </p:nvGraphicFramePr>
        <p:xfrm>
          <a:off x="325823" y="2503651"/>
          <a:ext cx="3981092" cy="198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r:id="rId4" imgW="6019800" imgH="3000375" progId="AutoCAD.Drawing.15">
                  <p:embed/>
                </p:oleObj>
              </mc:Choice>
              <mc:Fallback>
                <p:oleObj r:id="rId4" imgW="6019800" imgH="3000375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5823" y="2503651"/>
                        <a:ext cx="3981092" cy="19842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975761"/>
              </p:ext>
            </p:extLst>
          </p:nvPr>
        </p:nvGraphicFramePr>
        <p:xfrm>
          <a:off x="8246544" y="2503651"/>
          <a:ext cx="3945456" cy="1984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5" r:id="rId6" imgW="6019800" imgH="3000375" progId="AutoCAD.Drawing.15">
                  <p:embed/>
                </p:oleObj>
              </mc:Choice>
              <mc:Fallback>
                <p:oleObj r:id="rId6" imgW="6019800" imgH="3000375" progId="AutoCAD.Drawing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46544" y="2503651"/>
                        <a:ext cx="3945456" cy="19842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82212" y="2134319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Исполнение 1</a:t>
            </a:r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9916367" y="2134319"/>
            <a:ext cx="18341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Исполнение 2</a:t>
            </a:r>
            <a:endParaRPr lang="ru-RU" dirty="0"/>
          </a:p>
        </p:txBody>
      </p:sp>
      <p:pic>
        <p:nvPicPr>
          <p:cNvPr id="11" name="Изображение 1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79" r="9770"/>
          <a:stretch/>
        </p:blipFill>
        <p:spPr>
          <a:xfrm>
            <a:off x="4719102" y="4802473"/>
            <a:ext cx="2732732" cy="19198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04345" y="4857249"/>
            <a:ext cx="34240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Используется для прокладки по эстакадам с приваркой щитов к </a:t>
            </a:r>
            <a:r>
              <a:rPr lang="ru-RU" smtClean="0"/>
              <a:t>конструкции эстакады</a:t>
            </a:r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507249" y="4857248"/>
            <a:ext cx="342404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Используется для подземной прокладки в каналах и </a:t>
            </a:r>
            <a:r>
              <a:rPr lang="ru-RU" dirty="0" err="1" smtClean="0"/>
              <a:t>бесканалной</a:t>
            </a:r>
            <a:r>
              <a:rPr lang="ru-RU" dirty="0" smtClean="0"/>
              <a:t> прокладки с заливкой щита железобетоном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10676992" y="604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7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5239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Скользящие опоры</a:t>
            </a:r>
            <a:endParaRPr lang="ru-RU" dirty="0"/>
          </a:p>
        </p:txBody>
      </p:sp>
      <p:pic>
        <p:nvPicPr>
          <p:cNvPr id="4" name="Изображение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4" t="20843" r="19654" b="21839"/>
          <a:stretch/>
        </p:blipFill>
        <p:spPr>
          <a:xfrm>
            <a:off x="3227997" y="4902400"/>
            <a:ext cx="2715603" cy="17127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03890" y="2511972"/>
            <a:ext cx="14558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/>
              <a:t>Хомутовые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0294884" y="2479194"/>
            <a:ext cx="13548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Бугельные</a:t>
            </a: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3890" y="2848526"/>
            <a:ext cx="3776980" cy="2025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038989" y="2888530"/>
            <a:ext cx="3754755" cy="19450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600" y="2888530"/>
            <a:ext cx="2013870" cy="201387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00338" y="5204756"/>
            <a:ext cx="48494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mtClean="0"/>
              <a:t>Используются для труб </a:t>
            </a:r>
            <a:r>
              <a:rPr lang="ru-RU" dirty="0" err="1"/>
              <a:t>Ду</a:t>
            </a:r>
            <a:r>
              <a:rPr lang="ru-RU" dirty="0"/>
              <a:t> от 350 до 1200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3295" y="5204756"/>
            <a:ext cx="21185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Используются для труб </a:t>
            </a:r>
            <a:r>
              <a:rPr lang="ru-RU" dirty="0" err="1"/>
              <a:t>Ду</a:t>
            </a:r>
            <a:r>
              <a:rPr lang="ru-RU" dirty="0"/>
              <a:t> от </a:t>
            </a:r>
            <a:r>
              <a:rPr lang="ru-RU" dirty="0" smtClean="0"/>
              <a:t>20 </a:t>
            </a:r>
            <a:r>
              <a:rPr lang="ru-RU" dirty="0"/>
              <a:t>до </a:t>
            </a:r>
            <a:r>
              <a:rPr lang="ru-RU" dirty="0" smtClean="0"/>
              <a:t>300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659407" y="604336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54904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 (конференц-зал)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Ион (конференц-зал)</Template>
  <TotalTime>7043</TotalTime>
  <Words>369</Words>
  <Application>Microsoft Macintosh PowerPoint</Application>
  <PresentationFormat>Широкоэкранный</PresentationFormat>
  <Paragraphs>74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Century Gothic</vt:lpstr>
      <vt:lpstr>Mangal</vt:lpstr>
      <vt:lpstr>Wingdings 3</vt:lpstr>
      <vt:lpstr>Ион (конференц-зал)</vt:lpstr>
      <vt:lpstr>AutoCAD.Drawing.15</vt:lpstr>
      <vt:lpstr>Труба в  Пено- Полимер- Минеральной  Изоляции</vt:lpstr>
      <vt:lpstr>Что такое ППМ Изоляция?</vt:lpstr>
      <vt:lpstr>Свойства ППМ изоляции</vt:lpstr>
      <vt:lpstr>Сравнительный анализ  с другими типами изоляции</vt:lpstr>
      <vt:lpstr>Практика эксплуатации труб в ППМ изоляции</vt:lpstr>
      <vt:lpstr>Ассортимент выпускаемой продукции: Труба</vt:lpstr>
      <vt:lpstr>Ассортимент выпускаемой продукции: Отводы, переходы,                                              тройники</vt:lpstr>
      <vt:lpstr>Ассортимент выпускаемой продукции: Неподвижные опоры</vt:lpstr>
      <vt:lpstr>Скользящие опоры</vt:lpstr>
      <vt:lpstr>Изоляция стыков</vt:lpstr>
      <vt:lpstr>Регионы поставок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Труба в ПеноПолимерМинеральной (ППМ) Изоляции</dc:title>
  <dc:creator>Роман Соловьев</dc:creator>
  <cp:lastModifiedBy>Роман Соловьев</cp:lastModifiedBy>
  <cp:revision>22</cp:revision>
  <dcterms:created xsi:type="dcterms:W3CDTF">2019-04-11T05:28:53Z</dcterms:created>
  <dcterms:modified xsi:type="dcterms:W3CDTF">2019-04-24T09:43:47Z</dcterms:modified>
</cp:coreProperties>
</file>