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0" r:id="rId4"/>
    <p:sldId id="264" r:id="rId5"/>
    <p:sldId id="258" r:id="rId6"/>
    <p:sldId id="261" r:id="rId7"/>
    <p:sldId id="259" r:id="rId8"/>
    <p:sldId id="262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4602" autoAdjust="0"/>
  </p:normalViewPr>
  <p:slideViewPr>
    <p:cSldViewPr>
      <p:cViewPr varScale="1">
        <p:scale>
          <a:sx n="111" d="100"/>
          <a:sy n="111" d="100"/>
        </p:scale>
        <p:origin x="-16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2D3F-B465-4460-8243-73D861E8869B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1CF1-C9AC-4912-A588-EEEFBAC77C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28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1CF1-C9AC-4912-A588-EEEFBAC77C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5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5EDC70-8F46-46DF-AB40-5E54ABA31A49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6C71B7-2AA3-4E9C-AABB-72034E4F4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watel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728501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0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Преимущества </a:t>
            </a:r>
            <a:r>
              <a:rPr lang="ru-RU" sz="3600" dirty="0" smtClean="0">
                <a:solidFill>
                  <a:schemeClr val="tx1"/>
                </a:solidFill>
              </a:rPr>
              <a:t>установки </a:t>
            </a:r>
            <a:r>
              <a:rPr lang="ru-RU" sz="3600" dirty="0" smtClean="0">
                <a:solidFill>
                  <a:schemeClr val="tx1"/>
                </a:solidFill>
              </a:rPr>
              <a:t>                  радио модульных </a:t>
            </a:r>
            <a:r>
              <a:rPr lang="ru-RU" sz="3600" dirty="0" smtClean="0">
                <a:solidFill>
                  <a:schemeClr val="tx1"/>
                </a:solidFill>
              </a:rPr>
              <a:t>счетчиков для ЖКХ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83953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Максимально точные показания потребленных ресурсов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Тотальный сбор данных со всего дома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Выявление расхождений потребленных ресурсов с общедомовыми счетчиками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Снижение расходов по найму дополнительного персонала для обхода квартир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анализа данных для дальнейшего снижения затрат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Удобный личный кабинет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Возможность интеграции дополнительных датчиков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564904"/>
            <a:ext cx="4847456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3" y="1124744"/>
            <a:ext cx="8229600" cy="4191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800" dirty="0" smtClean="0">
                <a:solidFill>
                  <a:schemeClr val="tx1"/>
                </a:solidFill>
              </a:rPr>
              <a:t>Почему нужно выбирать компанию «ЭКВАТЭЛ»: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00125" y="1844825"/>
            <a:ext cx="7143750" cy="453650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ru-RU" sz="3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chemeClr val="tx1"/>
                </a:solidFill>
                <a:latin typeface="+mj-lt"/>
              </a:rPr>
              <a:t>Мы гарантируем качество наших </a:t>
            </a: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изделий!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chemeClr val="tx1"/>
                </a:solidFill>
                <a:latin typeface="+mj-lt"/>
              </a:rPr>
              <a:t>Профессионализм нашей конструкторско-технологической службы и квалифицированных </a:t>
            </a: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специалистов!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chemeClr val="tx1"/>
                </a:solidFill>
                <a:latin typeface="+mj-lt"/>
              </a:rPr>
              <a:t>У нас постоянное совершенствование производства и </a:t>
            </a: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технологий </a:t>
            </a:r>
            <a:r>
              <a:rPr lang="ru-RU" sz="3800" dirty="0">
                <a:solidFill>
                  <a:schemeClr val="tx1"/>
                </a:solidFill>
                <a:latin typeface="+mj-lt"/>
              </a:rPr>
              <a:t>для снижения себестоимости готовой </a:t>
            </a: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продукции!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>
                <a:solidFill>
                  <a:schemeClr val="tx1"/>
                </a:solidFill>
                <a:latin typeface="+mj-lt"/>
              </a:rPr>
              <a:t>Мы четко следуем требованиям наших  </a:t>
            </a: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заказчиков!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Собственное производство счетчиков создает реальную возможность лояльного ценового подхода при комплектовании новых строительных объектов!</a:t>
            </a:r>
            <a:endParaRPr lang="ru-RU" sz="38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tx1"/>
                </a:solidFill>
                <a:latin typeface="+mj-lt"/>
              </a:rPr>
              <a:t>Приобретая продукцию нашей фирмы, Вы обеспечиваете России экономическую свободу, могущество и возрождение её как супердержавы!</a:t>
            </a:r>
          </a:p>
          <a:p>
            <a:pPr algn="just">
              <a:buClr>
                <a:schemeClr val="accent3"/>
              </a:buClr>
              <a:defRPr/>
            </a:pPr>
            <a:endParaRPr lang="ru-RU" sz="3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>
                <a:schemeClr val="accent3"/>
              </a:buClr>
              <a:defRPr/>
            </a:pPr>
            <a:endParaRPr lang="ru-RU" sz="3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>
                <a:schemeClr val="accent3"/>
              </a:buClr>
              <a:defRPr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+mj-lt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7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7281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БЛАГОДАРИМ ЗА ВНИМАНИЕ!</a:t>
            </a:r>
          </a:p>
          <a:p>
            <a:pPr algn="ctr"/>
            <a:r>
              <a:rPr lang="ru-RU" sz="4000" b="1" dirty="0">
                <a:latin typeface="+mj-lt"/>
              </a:rPr>
              <a:t> </a:t>
            </a:r>
          </a:p>
          <a:p>
            <a:pPr algn="ctr"/>
            <a:r>
              <a:rPr lang="ru-RU" sz="4000" b="1" dirty="0">
                <a:latin typeface="+mj-lt"/>
              </a:rPr>
              <a:t>Выбирая компанию «ЭКВАТЭЛ», выбираем будущее</a:t>
            </a:r>
            <a:r>
              <a:rPr lang="ru-RU" sz="4000" b="1" dirty="0" smtClean="0">
                <a:latin typeface="+mj-lt"/>
              </a:rPr>
              <a:t>!</a:t>
            </a:r>
          </a:p>
          <a:p>
            <a:pPr algn="ctr"/>
            <a:endParaRPr lang="ru-RU" sz="4000" b="1" dirty="0" smtClean="0">
              <a:latin typeface="+mj-lt"/>
            </a:endParaRP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  <a:hlinkClick r:id="rId2"/>
              </a:rPr>
              <a:t>www.ecwatel.ru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   тел. +7(8552)77-91-45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 8-800-250-9245 (звонок по России бесплатный)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8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980728"/>
            <a:ext cx="4213671" cy="421481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ООО «Торговый дом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«Экватэл»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уже более 25 лет на рынке литья из цветного металла.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В последние 6 лет основным видом деятельности является производство приборов учета воды.  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На </a:t>
            </a:r>
            <a:r>
              <a:rPr lang="ru-RU" sz="2200" dirty="0">
                <a:solidFill>
                  <a:schemeClr val="tx1"/>
                </a:solidFill>
              </a:rPr>
              <a:t>предприятии осуществляется </a:t>
            </a:r>
            <a:r>
              <a:rPr lang="ru-RU" sz="2200" dirty="0" smtClean="0">
                <a:solidFill>
                  <a:schemeClr val="tx1"/>
                </a:solidFill>
              </a:rPr>
              <a:t>полный технологический </a:t>
            </a:r>
            <a:r>
              <a:rPr lang="ru-RU" sz="2200" dirty="0">
                <a:solidFill>
                  <a:schemeClr val="tx1"/>
                </a:solidFill>
              </a:rPr>
              <a:t>цикл </a:t>
            </a:r>
            <a:r>
              <a:rPr lang="ru-RU" sz="2200" dirty="0" smtClean="0">
                <a:solidFill>
                  <a:schemeClr val="tx1"/>
                </a:solidFill>
              </a:rPr>
              <a:t>производства, сборки и метрологических испытаний счетчиков воды и газа.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 descr="1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2276872"/>
            <a:ext cx="460851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75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8313" y="1196752"/>
            <a:ext cx="8462962" cy="1927919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Предприятие выпускает целую гамму приборов учета воды: одноструйные и многоструйные, с </a:t>
            </a:r>
            <a:r>
              <a:rPr lang="ru-RU" sz="1800" dirty="0">
                <a:solidFill>
                  <a:schemeClr val="tx1"/>
                </a:solidFill>
              </a:rPr>
              <a:t>импульсным </a:t>
            </a:r>
            <a:r>
              <a:rPr lang="ru-RU" sz="1800" dirty="0" smtClean="0">
                <a:solidFill>
                  <a:schemeClr val="tx1"/>
                </a:solidFill>
              </a:rPr>
              <a:t>выходом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, с диаметром условного прохода от 15-ти до 50-ти мм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предназначенные для установки в квартирах и на объектах общего пользования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.  </a:t>
            </a:r>
            <a:r>
              <a:rPr lang="ru-RU" sz="1800" dirty="0" smtClean="0">
                <a:solidFill>
                  <a:schemeClr val="tx1"/>
                </a:solidFill>
                <a:latin typeface="+mj-lt"/>
              </a:rPr>
              <a:t>Счётчики выпускаются для холодной и горячей воды, имеют антимагнитную защиту. По желанию заказчика могут комплектоваться обратным клапаном.  </a:t>
            </a:r>
          </a:p>
          <a:p>
            <a:pPr algn="just"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4" descr="коллаж смалл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2924944"/>
            <a:ext cx="831971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8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992882"/>
            <a:ext cx="8229600" cy="851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dirty="0" smtClean="0">
                <a:solidFill>
                  <a:schemeClr val="tx1"/>
                </a:solidFill>
              </a:rPr>
              <a:t>География продаж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Приборы учета торговой марки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Экватэл» известны на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всей территории 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России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б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лижнего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зарубежья.</a:t>
            </a:r>
          </a:p>
          <a:p>
            <a:pPr marL="0" indent="0"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elivery-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3188"/>
            <a:ext cx="8363272" cy="40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09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54008"/>
            <a:ext cx="4104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2018 году «Торговый дом «Экватэл» расширил линейку </a:t>
            </a:r>
            <a:r>
              <a:rPr lang="ru-RU" dirty="0" smtClean="0"/>
              <a:t>производимой продукции за </a:t>
            </a:r>
            <a:r>
              <a:rPr lang="ru-RU" dirty="0"/>
              <a:t>счет интеллектуальных приборов учета  со встроенными </a:t>
            </a:r>
            <a:r>
              <a:rPr lang="ru-RU" dirty="0" smtClean="0"/>
              <a:t>радио модулями</a:t>
            </a:r>
            <a:r>
              <a:rPr lang="ru-RU" dirty="0"/>
              <a:t>. Их основная задача – упростить, автоматизировать и сделать прозрачным учет энергоресурсов в ЖКХ! Приборы учета имеют возможность интеграции в беспроводные системы учета энергоресурсов (АСКУЭ) или интернета вещей (</a:t>
            </a:r>
            <a:r>
              <a:rPr lang="en-US" dirty="0"/>
              <a:t>IOT</a:t>
            </a:r>
            <a:r>
              <a:rPr lang="ru-RU" dirty="0"/>
              <a:t>), работающие на разрешенной частоте 868 </a:t>
            </a:r>
            <a:r>
              <a:rPr lang="ru-RU" dirty="0" smtClean="0"/>
              <a:t>МГц </a:t>
            </a:r>
            <a:r>
              <a:rPr lang="ru-RU" dirty="0"/>
              <a:t>с использованием сети </a:t>
            </a:r>
            <a:r>
              <a:rPr lang="en-US" dirty="0" err="1"/>
              <a:t>LoRaWAN</a:t>
            </a:r>
            <a:r>
              <a:rPr lang="ru-RU" dirty="0"/>
              <a:t>. Преимущество технологии </a:t>
            </a:r>
            <a:r>
              <a:rPr lang="en-US" dirty="0" err="1"/>
              <a:t>LoRaWAN</a:t>
            </a:r>
            <a:r>
              <a:rPr lang="ru-RU" dirty="0"/>
              <a:t> в открытости протокола передачи данных, что дает </a:t>
            </a:r>
            <a:r>
              <a:rPr lang="ru-RU" dirty="0" smtClean="0"/>
              <a:t>возможность </a:t>
            </a:r>
            <a:r>
              <a:rPr lang="ru-RU" dirty="0"/>
              <a:t>самостоятельно выбирать </a:t>
            </a:r>
            <a:r>
              <a:rPr lang="ru-RU" dirty="0" smtClean="0"/>
              <a:t>компанию-интегратор.</a:t>
            </a:r>
            <a:endParaRPr lang="ru-RU" dirty="0"/>
          </a:p>
        </p:txBody>
      </p:sp>
      <p:pic>
        <p:nvPicPr>
          <p:cNvPr id="3" name="Рисунок 2" descr="C:\Users\User\AppData\Local\Microsoft\Windows\INetCache\Content.Word\буклет_экватэл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32868"/>
            <a:ext cx="4716016" cy="15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717032"/>
            <a:ext cx="4662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Не останавливаясь на достигнутом, специалисты нашего предприятия разработали свой </a:t>
            </a:r>
            <a:r>
              <a:rPr lang="ru-RU" dirty="0">
                <a:latin typeface="+mj-lt"/>
              </a:rPr>
              <a:t>собственный счетчик </a:t>
            </a:r>
            <a:r>
              <a:rPr lang="ru-RU" dirty="0" smtClean="0">
                <a:latin typeface="+mj-lt"/>
              </a:rPr>
              <a:t>газа, в том числе и с </a:t>
            </a:r>
            <a:r>
              <a:rPr lang="ru-RU" dirty="0" smtClean="0">
                <a:latin typeface="+mj-lt"/>
              </a:rPr>
              <a:t>радио модулем</a:t>
            </a:r>
            <a:r>
              <a:rPr lang="ru-RU" dirty="0">
                <a:latin typeface="+mj-lt"/>
              </a:rPr>
              <a:t>, который прошёл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испытания в нашей республиканской </a:t>
            </a:r>
            <a:r>
              <a:rPr lang="ru-RU" dirty="0" smtClean="0">
                <a:latin typeface="+mj-lt"/>
              </a:rPr>
              <a:t>лаборатории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получил все необходимые разрешительные документы для серийного производства.</a:t>
            </a:r>
            <a:endParaRPr lang="ru-RU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996952"/>
            <a:ext cx="4752530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79897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Принцип </a:t>
            </a:r>
            <a:r>
              <a:rPr lang="ru-RU" dirty="0" smtClean="0"/>
              <a:t>работы : </a:t>
            </a:r>
            <a:endParaRPr lang="ru-RU" dirty="0"/>
          </a:p>
          <a:p>
            <a:r>
              <a:rPr lang="ru-RU" dirty="0"/>
              <a:t>1. Объекты оснащаются приборами с </a:t>
            </a:r>
            <a:r>
              <a:rPr lang="ru-RU" dirty="0" smtClean="0"/>
              <a:t>радио модулем </a:t>
            </a:r>
            <a:r>
              <a:rPr lang="ru-RU" dirty="0"/>
              <a:t>для передачи информации на Базовую станцию </a:t>
            </a:r>
          </a:p>
          <a:p>
            <a:r>
              <a:rPr lang="ru-RU" dirty="0"/>
              <a:t>2. Базовая станция </a:t>
            </a:r>
            <a:r>
              <a:rPr lang="en-US" dirty="0"/>
              <a:t>IOT</a:t>
            </a:r>
            <a:r>
              <a:rPr lang="ru-RU" dirty="0"/>
              <a:t>-оператора круглосуточно принимает сигналы от </a:t>
            </a:r>
            <a:r>
              <a:rPr lang="en-US" dirty="0" err="1"/>
              <a:t>LoRa</a:t>
            </a:r>
            <a:r>
              <a:rPr lang="ru-RU" dirty="0"/>
              <a:t>-устройств в радиусе от 2км в городской застройке и до 15 км на открытом пространстве и передает информацию на сервер для обработки. </a:t>
            </a:r>
            <a:r>
              <a:rPr lang="ru-RU" dirty="0" smtClean="0"/>
              <a:t>Одна базовая станция способна принимать  до 1,5 миллионов сообщений в сутки с 7000 устройств.</a:t>
            </a:r>
            <a:endParaRPr lang="ru-RU" dirty="0"/>
          </a:p>
          <a:p>
            <a:r>
              <a:rPr lang="ru-RU" dirty="0"/>
              <a:t>3. В «личном кабинете» на сервере  сотрудник ТСЖ или УК фиксирует данные с приборов учета для начислений.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430301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0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79897"/>
            <a:ext cx="49685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Интеллектуальный прибор учета может передавать в управляющую компанию следующую информацию: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Свой серийный номер и радио накладки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Показания на приборе учета (с учетом реверсного потока)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Показания реверсного потока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Время реверсного потока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Состояние батареи </a:t>
            </a:r>
            <a:r>
              <a:rPr lang="ru-RU" dirty="0" smtClean="0"/>
              <a:t>радио накладки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Состояние «Течь-</a:t>
            </a:r>
            <a:r>
              <a:rPr lang="ru-RU" dirty="0" err="1" smtClean="0"/>
              <a:t>переток</a:t>
            </a:r>
            <a:r>
              <a:rPr lang="ru-RU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Несанкционированное вскрытие прибора учета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Температура </a:t>
            </a:r>
            <a:r>
              <a:rPr lang="ru-RU" dirty="0" smtClean="0"/>
              <a:t>радио накладки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Воздействие магнитного поля</a:t>
            </a:r>
          </a:p>
          <a:p>
            <a:pPr marL="342900" indent="-342900">
              <a:buAutoNum type="arabicPeriod"/>
            </a:pPr>
            <a:r>
              <a:rPr lang="ru-RU" dirty="0" smtClean="0"/>
              <a:t>Архив суточных данных (по запросу)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823913"/>
            <a:ext cx="3886994" cy="43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5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504056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                                         </a:t>
            </a:r>
            <a:r>
              <a:rPr lang="ru-RU" sz="3600" dirty="0" smtClean="0">
                <a:solidFill>
                  <a:schemeClr val="tx1"/>
                </a:solidFill>
              </a:rPr>
              <a:t>ЛИЧНЫЙ КАБИНЕТ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Сотрудник ТСЖ или УК видит всю передаваемую информацию с приборов учета: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8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679</TotalTime>
  <Words>521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                  ЛИЧНЫЙ КАБИНЕТ  Сотрудник ТСЖ или УК видит всю передаваемую информацию с приборов учета:</vt:lpstr>
      <vt:lpstr>Преимущества установки                   радио модульных счетчиков для ЖКХ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53</cp:revision>
  <dcterms:created xsi:type="dcterms:W3CDTF">2019-04-22T13:38:40Z</dcterms:created>
  <dcterms:modified xsi:type="dcterms:W3CDTF">2019-04-23T15:54:34Z</dcterms:modified>
</cp:coreProperties>
</file>