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7" r:id="rId3"/>
    <p:sldId id="269" r:id="rId4"/>
    <p:sldId id="260" r:id="rId5"/>
    <p:sldId id="288" r:id="rId6"/>
    <p:sldId id="290" r:id="rId7"/>
    <p:sldId id="275" r:id="rId8"/>
    <p:sldId id="292" r:id="rId9"/>
    <p:sldId id="262" r:id="rId10"/>
    <p:sldId id="263" r:id="rId11"/>
    <p:sldId id="291" r:id="rId12"/>
    <p:sldId id="264" r:id="rId13"/>
    <p:sldId id="274" r:id="rId14"/>
    <p:sldId id="284" r:id="rId15"/>
    <p:sldId id="28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5" autoAdjust="0"/>
  </p:normalViewPr>
  <p:slideViewPr>
    <p:cSldViewPr>
      <p:cViewPr>
        <p:scale>
          <a:sx n="70" d="100"/>
          <a:sy n="70" d="100"/>
        </p:scale>
        <p:origin x="-281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266185476815402E-2"/>
          <c:y val="7.4548702245552642E-2"/>
          <c:w val="0.86928937007874019"/>
          <c:h val="0.832619568387284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EEECE1">
                  <a:lumMod val="75000"/>
                </a:srgbClr>
              </a:solidFill>
            </a:ln>
          </c:spPr>
          <c:marker>
            <c:symbol val="none"/>
          </c:marker>
          <c:val>
            <c:numRef>
              <c:f>Лист1!$A$1:$A$6</c:f>
              <c:numCache>
                <c:formatCode>General</c:formatCode>
                <c:ptCount val="6"/>
                <c:pt idx="0">
                  <c:v>346</c:v>
                </c:pt>
                <c:pt idx="1">
                  <c:v>449</c:v>
                </c:pt>
                <c:pt idx="2">
                  <c:v>552</c:v>
                </c:pt>
                <c:pt idx="3">
                  <c:v>655</c:v>
                </c:pt>
                <c:pt idx="4">
                  <c:v>758</c:v>
                </c:pt>
                <c:pt idx="5">
                  <c:v>861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val>
            <c:numRef>
              <c:f>Лист1!$B$1:$B$6</c:f>
              <c:numCache>
                <c:formatCode>General</c:formatCode>
                <c:ptCount val="6"/>
                <c:pt idx="0">
                  <c:v>537.5</c:v>
                </c:pt>
                <c:pt idx="1">
                  <c:v>537.5</c:v>
                </c:pt>
                <c:pt idx="2">
                  <c:v>537.5</c:v>
                </c:pt>
                <c:pt idx="3">
                  <c:v>537.5</c:v>
                </c:pt>
                <c:pt idx="4">
                  <c:v>537.5</c:v>
                </c:pt>
                <c:pt idx="5">
                  <c:v>537.5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17760"/>
        <c:axId val="106152320"/>
      </c:lineChart>
      <c:catAx>
        <c:axId val="10611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152320"/>
        <c:crosses val="autoZero"/>
        <c:auto val="1"/>
        <c:lblAlgn val="ctr"/>
        <c:lblOffset val="100"/>
        <c:noMultiLvlLbl val="0"/>
      </c:catAx>
      <c:valAx>
        <c:axId val="10615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11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AF0E8-25EF-4696-821D-A4C802E7557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D2FF-BC92-45B0-B850-C8CA62D36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6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Попадание влаги в утеплитель приводит к потере его теплоизоляционных свойств, что приведет к промерзанию перекрытия кровли, так же высока вероятность попадание влаги в жилые помещения верхнего этажа. Все это может вызвать образование плесени, грибков, что очень пагубно скажется на здоровье человека.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Периодическое попадание влаги в несущее основание кровли приводит к его преждевременному разрушению.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3BF2-8B58-4046-89FB-B5779F9EAC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9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</a:t>
            </a:r>
            <a:r>
              <a:rPr lang="ru-RU" baseline="0" dirty="0" smtClean="0"/>
              <a:t> как мембрана крепиться к основанию точечно и имеет большое удлинение при максимальных нагрузках, на ней никак не скажутся возможные подвижки старого слоя.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3BF2-8B58-4046-89FB-B5779F9EAC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4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первого зимнего сезона, примерно 30%</a:t>
            </a:r>
            <a:r>
              <a:rPr lang="ru-RU" baseline="0" dirty="0" smtClean="0"/>
              <a:t> кровли необходимо ремонтировать снова. По причинам, указанным выше (слайд 4). И так далее. Каждый год после первичного ремонта мы будем тратить по 103р на 1м2 метр кровли. В итоге через 5 лет получаем примерно 861 рубль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82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еврофуру</a:t>
            </a:r>
            <a:r>
              <a:rPr lang="ru-RU" dirty="0" smtClean="0"/>
              <a:t> (20</a:t>
            </a:r>
            <a:r>
              <a:rPr lang="ru-RU" baseline="0" dirty="0" smtClean="0"/>
              <a:t> тонн, 13,6*2,7*2,45) входит 12495 м2 </a:t>
            </a:r>
            <a:r>
              <a:rPr lang="ru-RU" baseline="0" dirty="0" err="1" smtClean="0"/>
              <a:t>мембранов</a:t>
            </a:r>
            <a:r>
              <a:rPr lang="ru-RU" baseline="0" dirty="0" smtClean="0"/>
              <a:t> или 4000 м2 (верх) и 5000 м2 (низ) битумно-полимерной гидроизоляции. Экономия на доставке в 6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3BF2-8B58-4046-89FB-B5779F9EAC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5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новый ремонт в 2 слоя добавляет по 7 кг на м2. С учетом частоты</a:t>
            </a:r>
            <a:r>
              <a:rPr lang="ru-RU" baseline="0" dirty="0" smtClean="0"/>
              <a:t> проведения ремонтных работ с помощью БПГ, набирается большая нагрузка на основание. </a:t>
            </a:r>
          </a:p>
          <a:p>
            <a:r>
              <a:rPr lang="ru-RU" baseline="0" dirty="0" smtClean="0"/>
              <a:t>Применение огневого метода в монтаже БПГ не редко приводит к </a:t>
            </a:r>
            <a:r>
              <a:rPr lang="ru-RU" baseline="0" dirty="0" err="1" smtClean="0"/>
              <a:t>возгараниям</a:t>
            </a:r>
            <a:r>
              <a:rPr lang="ru-RU" baseline="0" dirty="0" smtClean="0"/>
              <a:t>, что может быть достаточно опасно для имущества дома и жильцов.</a:t>
            </a:r>
          </a:p>
          <a:p>
            <a:r>
              <a:rPr lang="ru-RU" baseline="0" dirty="0" smtClean="0"/>
              <a:t>Есть требование к влажности основания при применении БПГ. Более высокая влажность и низкая </a:t>
            </a:r>
            <a:r>
              <a:rPr lang="ru-RU" baseline="0" dirty="0" err="1" smtClean="0"/>
              <a:t>паропроницаемость</a:t>
            </a:r>
            <a:r>
              <a:rPr lang="ru-RU" baseline="0" dirty="0" smtClean="0"/>
              <a:t> БПГ приведет к нарушениям целостности гидроизоляционного полотна (слайды ниже)</a:t>
            </a:r>
          </a:p>
          <a:p>
            <a:r>
              <a:rPr lang="ru-RU" baseline="0" dirty="0" smtClean="0"/>
              <a:t>Так как БПГ на 100% </a:t>
            </a:r>
            <a:r>
              <a:rPr lang="ru-RU" baseline="0" dirty="0" err="1" smtClean="0"/>
              <a:t>взаимодецствует</a:t>
            </a:r>
            <a:r>
              <a:rPr lang="ru-RU" baseline="0" dirty="0" smtClean="0"/>
              <a:t> со старым основанием, любые подвижки старого основания приведут к разрыву нового слоя гидроизоляции.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0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Вздутие полотна вызвано наличием влаги в основании</a:t>
            </a:r>
            <a:r>
              <a:rPr lang="ru-RU" baseline="0" dirty="0" smtClean="0"/>
              <a:t> и почти 0-й </a:t>
            </a:r>
            <a:r>
              <a:rPr lang="ru-RU" baseline="0" dirty="0" err="1" smtClean="0"/>
              <a:t>паропроницаемостью</a:t>
            </a:r>
            <a:r>
              <a:rPr lang="ru-RU" baseline="0" dirty="0" smtClean="0"/>
              <a:t> БПГ. </a:t>
            </a:r>
          </a:p>
          <a:p>
            <a:r>
              <a:rPr lang="ru-RU" baseline="0" dirty="0" smtClean="0"/>
              <a:t>Трещины образуются из-за подвижек основания под БПГ, вызванных наличием влаги и циклами замораживания-оттаивания.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5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Уже через один сезон возникает необходимость очередного ремонта кровли. Причины описаны слайдом выше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5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r>
              <a:rPr lang="ru-RU" baseline="0" dirty="0" smtClean="0"/>
              <a:t> вышеперечисленные причины приводят к </a:t>
            </a:r>
            <a:r>
              <a:rPr lang="ru-RU" baseline="0" dirty="0" err="1" smtClean="0"/>
              <a:t>доп</a:t>
            </a:r>
            <a:r>
              <a:rPr lang="ru-RU" baseline="0" dirty="0" smtClean="0"/>
              <a:t> ремонту порядка 30% кровли после первого года эксплуатации.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5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2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D2FF-BC92-45B0-B850-C8CA62D36A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3BF2-8B58-4046-89FB-B5779F9EAC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</a:t>
            </a:r>
            <a:r>
              <a:rPr lang="ru-RU" baseline="0" dirty="0" smtClean="0"/>
              <a:t> большая вероятность, что старый слой теплоизоляции уже плохо выполняет свою функцию, поэтому вариант с </a:t>
            </a:r>
            <a:r>
              <a:rPr lang="ru-RU" baseline="0" dirty="0" err="1" smtClean="0"/>
              <a:t>доуплением</a:t>
            </a:r>
            <a:r>
              <a:rPr lang="ru-RU" baseline="0" dirty="0" smtClean="0"/>
              <a:t> выглядит самым оптимальным.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3BF2-8B58-4046-89FB-B5779F9EAC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5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1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7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6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9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6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9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5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D30D-2615-4568-889E-5B69AFC80C48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9C18-4B84-4E2E-9D9B-3AA0F815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746" y="233813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Гидроизоляция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</a:t>
            </a:r>
          </a:p>
          <a:p>
            <a:pPr algn="ctr"/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3555" y="5661248"/>
            <a:ext cx="26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ПЕНОПЛЭКС СПб 2017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5372" y="3384572"/>
            <a:ext cx="375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кровель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413" y="85504"/>
            <a:ext cx="60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кровли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доутеплением</a:t>
            </a:r>
            <a:endParaRPr 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23998"/>
            <a:ext cx="4032448" cy="295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48838" y="1229882"/>
            <a:ext cx="3992887" cy="1932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84600" tIns="42480" rIns="84600" bIns="424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ПВХ-мембрана </a:t>
            </a:r>
            <a:r>
              <a:rPr lang="en-US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Геотекстиль</a:t>
            </a: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100 </a:t>
            </a:r>
            <a:r>
              <a:rPr lang="ru-RU" altLang="ru-RU" sz="15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/м2)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 старой гидроизоляции</a:t>
            </a:r>
            <a:r>
              <a:rPr lang="ru-RU" altLang="ru-RU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5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Ц/п стяжка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слой утеплителя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слой </a:t>
            </a:r>
            <a:r>
              <a:rPr lang="ru-RU" altLang="ru-RU" sz="15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пароизоляция</a:t>
            </a:r>
            <a:endParaRPr lang="ru-RU" altLang="ru-RU" sz="15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Ж/б основание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ПЕНОПЛЭКС</a:t>
            </a:r>
            <a:endParaRPr lang="ru-RU" altLang="ru-RU" sz="15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91679" y="105134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55775" y="105134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771799" y="1051343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03847" y="1051343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491879" y="1051343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647342" y="1051343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23927" y="1051343"/>
            <a:ext cx="0" cy="1151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39951" y="1051343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66261" y="7743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4969" y="75089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0994" y="7434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1074" y="75417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6537" y="75417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3122" y="75417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9146" y="7541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3042" y="75417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5" descr="IMGP74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29019"/>
          <a:stretch>
            <a:fillRect/>
          </a:stretch>
        </p:blipFill>
        <p:spPr bwMode="auto">
          <a:xfrm>
            <a:off x="1544682" y="3625972"/>
            <a:ext cx="5400600" cy="239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18" y="1277763"/>
            <a:ext cx="49830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Паропроницаемость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Безогневой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старого и нового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гидроизоляционного слоя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биостойкость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(заключение ОАО «АКХ им. К.Д. Памфилова»)</a:t>
            </a:r>
          </a:p>
          <a:p>
            <a:endParaRPr lang="ru-RU" sz="22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горючести Г2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413" y="85504"/>
            <a:ext cx="60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системы с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</a:t>
            </a:r>
            <a:endParaRPr 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95339"/>
            <a:ext cx="3324603" cy="499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413" y="163515"/>
            <a:ext cx="602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ремонта 1м2 кровли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88319"/>
              </p:ext>
            </p:extLst>
          </p:nvPr>
        </p:nvGraphicFramePr>
        <p:xfrm>
          <a:off x="1301638" y="1556792"/>
          <a:ext cx="5286586" cy="4191000"/>
        </p:xfrm>
        <a:graphic>
          <a:graphicData uri="http://schemas.openxmlformats.org/drawingml/2006/table">
            <a:tbl>
              <a:tblPr/>
              <a:tblGrid>
                <a:gridCol w="1686186"/>
                <a:gridCol w="1728192"/>
                <a:gridCol w="1872208"/>
              </a:tblGrid>
              <a:tr h="401481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ПВХ-мембрана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PLASTFOIL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Битумно-полимерная гидроизоляция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1813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Гидроизоляция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Геотекстиль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+ Крепеж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Баллон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газом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13">
                <a:tc gridSpan="3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Устройство нового гидроизоляционного слоя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8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06" y="107833"/>
            <a:ext cx="631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эксплуатации 1м2 кровли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30212"/>
              </p:ext>
            </p:extLst>
          </p:nvPr>
        </p:nvGraphicFramePr>
        <p:xfrm>
          <a:off x="3131840" y="1052736"/>
          <a:ext cx="5688633" cy="1592621"/>
        </p:xfrm>
        <a:graphic>
          <a:graphicData uri="http://schemas.openxmlformats.org/drawingml/2006/table">
            <a:tbl>
              <a:tblPr/>
              <a:tblGrid>
                <a:gridCol w="1292871"/>
                <a:gridCol w="905010"/>
                <a:gridCol w="581792"/>
                <a:gridCol w="581792"/>
                <a:gridCol w="581792"/>
                <a:gridCol w="581792"/>
                <a:gridCol w="581792"/>
                <a:gridCol w="581792"/>
              </a:tblGrid>
              <a:tr h="370012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Первичный ремонт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3-й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4-й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5-й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7201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Битумно-полимерная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гидроизоляция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ПВХ-мембрана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PLASTFOIL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7"/>
          <p:cNvSpPr txBox="1"/>
          <p:nvPr/>
        </p:nvSpPr>
        <p:spPr>
          <a:xfrm rot="16200000">
            <a:off x="66285" y="4054525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 рублях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077072"/>
            <a:ext cx="355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Экономию почти в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066919"/>
              </p:ext>
            </p:extLst>
          </p:nvPr>
        </p:nvGraphicFramePr>
        <p:xfrm>
          <a:off x="866023" y="3068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793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23057"/>
            <a:ext cx="3240360" cy="12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971436"/>
            <a:ext cx="21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кровлю 10000 м2</a:t>
            </a:r>
            <a:endParaRPr lang="ru-RU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963016"/>
            <a:ext cx="2974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ПВХ-мембрана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763216"/>
            <a:ext cx="3806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Битумно-полимерная гидроизоляция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(наплавляемая в 2 слоя)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66" y="3115144"/>
            <a:ext cx="2142100" cy="8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64" y="3115144"/>
            <a:ext cx="2142100" cy="8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64" y="4071960"/>
            <a:ext cx="2142100" cy="8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15" y="4060222"/>
            <a:ext cx="2142100" cy="8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52" y="4936752"/>
            <a:ext cx="2142100" cy="8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15" y="4930604"/>
            <a:ext cx="2142100" cy="8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6413" y="95251"/>
            <a:ext cx="326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логистику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7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plastfoil.ru/images/cms/headers/al_y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42" y="692696"/>
            <a:ext cx="426581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910" y="76878"/>
            <a:ext cx="4460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ответственности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775" y="14847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ПВХ-мембрана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застрахована* на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55 000 000 руб. 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28" y="4547046"/>
            <a:ext cx="25161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601" y="2564904"/>
            <a:ext cx="4034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имущество жителей дома   застраховано в случае причинения ущерба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1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3515"/>
            <a:ext cx="43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ПВХ-мембраной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mg.tavrika.su/news/490/49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28480"/>
            <a:ext cx="7128792" cy="47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5584" y="5351039"/>
            <a:ext cx="1720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933575"/>
            <a:ext cx="11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4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.makarov\AppData\Local\Microsoft\Windows\Temporary Internet Files\Content.Outlook\W13WK8RE\media-share-0-02-01-81b1081a959b7b9dd400182fd6253ebfb1b6465cd713eac8ea27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092280" cy="40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78789" y="5074712"/>
            <a:ext cx="1909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63515"/>
            <a:ext cx="43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ПВХ-мембраной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11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1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4249_ed copy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r="21991"/>
          <a:stretch>
            <a:fillRect/>
          </a:stretch>
        </p:blipFill>
        <p:spPr bwMode="auto">
          <a:xfrm>
            <a:off x="1979712" y="764704"/>
            <a:ext cx="4896544" cy="50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63515"/>
            <a:ext cx="43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ПВХ-мембраной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495640"/>
            <a:ext cx="2269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2286" y="764298"/>
            <a:ext cx="11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6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18541"/>
            <a:ext cx="5571419" cy="47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3515"/>
            <a:ext cx="43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ПВХ-мембраной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491" y="825235"/>
            <a:ext cx="11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959" y="829676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03692"/>
            <a:ext cx="687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протекающей кровли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elektroas.ru/wp-content/uploads/2013/02/Protekayet-potol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895349"/>
            <a:ext cx="45624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112" y="1268760"/>
            <a:ext cx="43405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Пагубное влияние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целостности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несущего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</a:p>
          <a:p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тепла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обогрев окружающего воздуха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Порча имущества </a:t>
            </a: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3515"/>
            <a:ext cx="43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ПВХ-мембраной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9" y="1308858"/>
            <a:ext cx="7346022" cy="404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9" y="3222619"/>
            <a:ext cx="3261739" cy="213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3339" y="1308858"/>
            <a:ext cx="11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7415" y="5017095"/>
            <a:ext cx="172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8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3515"/>
            <a:ext cx="43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ПВХ-мембраной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02" y="1417122"/>
            <a:ext cx="6015310" cy="38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1678" y="4944801"/>
            <a:ext cx="12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002" y="1417122"/>
            <a:ext cx="11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5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3515"/>
            <a:ext cx="43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ПВХ-мембраной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2" y="836712"/>
            <a:ext cx="7441654" cy="497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31170" y="5462835"/>
            <a:ext cx="661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Ялта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172" y="836712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Пансионат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48880"/>
            <a:ext cx="6132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penoplex.bitrix24.ru/disk/downloadFile/1716/?&amp;ncc=1&amp;filename=%D0%A0%D0%B5%D0%BA%D0%BE%D0%BD%D1%81%D1%82%D1%80%D1%83%D0%BA%D1%86%D0%B8%D1%8F+72.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8980" y="-14931"/>
            <a:ext cx="5629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битумными материалами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377" y="963469"/>
            <a:ext cx="84034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нагрузка на перекрытие (около 7 кг/м2 каждый ремонт)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Пожароопасность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основания не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более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старого и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нового гидроизоляционного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слоя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52" y="2060848"/>
            <a:ext cx="4472806" cy="296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607" y="77167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ремонта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4594" y="1268760"/>
            <a:ext cx="4808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Вздутие полотна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трещин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84" y="1140375"/>
            <a:ext cx="43291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3" y="3631537"/>
            <a:ext cx="8028890" cy="24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607" y="77167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ремонта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975" y="1110243"/>
            <a:ext cx="474476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ремонта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м2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–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р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Битумные материалы –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р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Баллон с газом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р.</a:t>
            </a:r>
            <a:endParaRPr lang="ru-RU" sz="2800" b="1" dirty="0" smtClean="0"/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ru-RU" sz="36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8038"/>
            <a:ext cx="4031001" cy="30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647" y="4690010"/>
            <a:ext cx="847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1 год возникает необходимость очередного ремонта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2777" y="1988840"/>
            <a:ext cx="7118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кровли с применением гидроизоляции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ремонт кровл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607" y="77167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Гидроизоляция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Кирилл\Desktop\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4" y="942226"/>
            <a:ext cx="4339709" cy="26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60" y="3296440"/>
            <a:ext cx="3816424" cy="229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5919" y="1017248"/>
            <a:ext cx="18682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Армированная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5375" y="3272234"/>
            <a:ext cx="183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Неармированная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607" y="77167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Битумно-полимерных  материалов и ПВХ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85770"/>
              </p:ext>
            </p:extLst>
          </p:nvPr>
        </p:nvGraphicFramePr>
        <p:xfrm>
          <a:off x="1817365" y="1268760"/>
          <a:ext cx="5509268" cy="4569092"/>
        </p:xfrm>
        <a:graphic>
          <a:graphicData uri="http://schemas.openxmlformats.org/drawingml/2006/table">
            <a:tbl>
              <a:tblPr/>
              <a:tblGrid>
                <a:gridCol w="2016224"/>
                <a:gridCol w="1634713"/>
                <a:gridCol w="1858331"/>
              </a:tblGrid>
              <a:tr h="896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PLASTFOIL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Битумно-полимерный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Морозостойкость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466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при температуре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-19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°С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Гибкость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брусе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 5 мм 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 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минус 55С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только при температуре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+5°С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Гибкость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брусе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 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мм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  минус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25С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Прочность при растяжении, Н,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не менее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(вдоль рулона/поперек рулона)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1100/900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600/400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Группа горючести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Г1,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Г2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Г4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Долговечность 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3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около 5-8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рулона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(м2)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437" marR="55437" marT="27718" marB="27718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39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18" y="85504"/>
            <a:ext cx="2699988" cy="5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413" y="163515"/>
            <a:ext cx="60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кровли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доутепления</a:t>
            </a:r>
            <a:endParaRPr 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64049" y="963422"/>
            <a:ext cx="4241357" cy="1809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84600" tIns="42480" rIns="84600" bIns="424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ПВХ-мембрана </a:t>
            </a:r>
            <a:r>
              <a:rPr lang="en-US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PLASTFOIL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Геотекстиль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en-US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alt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/м2)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 старой гидроизоляции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Ц/п стяжка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слой утеплителя</a:t>
            </a: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Пароизоляция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FontTx/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Ж/б основание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625180"/>
            <a:ext cx="4267131" cy="320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penoplex.bitrix24.ru/disk/downloadFile/1720/?&amp;ncc=1&amp;filename=%D0%A0%D0%B5%D0%BA%D0%BE%D0%BD%D1%81%D1%82%D1%80%D1%83%D0%BA%D1%86%D0%B8%D1%8F+72.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>
            <a:endCxn id="13" idx="2"/>
          </p:cNvCxnSpPr>
          <p:nvPr/>
        </p:nvCxnSpPr>
        <p:spPr>
          <a:xfrm flipV="1">
            <a:off x="1750291" y="1086914"/>
            <a:ext cx="0" cy="33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9486" y="80991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35422" y="1086914"/>
            <a:ext cx="0" cy="33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95462" y="1086914"/>
            <a:ext cx="0" cy="410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99518" y="1086914"/>
            <a:ext cx="0" cy="626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87550" y="1086914"/>
            <a:ext cx="0" cy="698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003574" y="1086914"/>
            <a:ext cx="0" cy="91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219598" y="1086914"/>
            <a:ext cx="0" cy="98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04617" y="8099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69602" y="8099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8713" y="8238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6745" y="82492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72769" y="82492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88793" y="8238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96" y="3497010"/>
            <a:ext cx="6424613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810</Words>
  <Application>Microsoft Office PowerPoint</Application>
  <PresentationFormat>Экран (4:3)</PresentationFormat>
  <Paragraphs>208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 Анатолий</dc:creator>
  <cp:lastModifiedBy>Макаров Анатолий</cp:lastModifiedBy>
  <cp:revision>108</cp:revision>
  <dcterms:created xsi:type="dcterms:W3CDTF">2017-08-31T08:26:42Z</dcterms:created>
  <dcterms:modified xsi:type="dcterms:W3CDTF">2017-10-10T08:17:37Z</dcterms:modified>
</cp:coreProperties>
</file>