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0" r:id="rId3"/>
    <p:sldId id="261" r:id="rId4"/>
    <p:sldId id="262" r:id="rId5"/>
    <p:sldId id="263" r:id="rId6"/>
    <p:sldId id="265" r:id="rId7"/>
    <p:sldId id="267" r:id="rId8"/>
    <p:sldId id="275" r:id="rId9"/>
    <p:sldId id="27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5" autoAdjust="0"/>
  </p:normalViewPr>
  <p:slideViewPr>
    <p:cSldViewPr>
      <p:cViewPr>
        <p:scale>
          <a:sx n="42" d="100"/>
          <a:sy n="42" d="100"/>
        </p:scale>
        <p:origin x="-1974" y="-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A4EB-4ADC-4534-B47E-B0984372497A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DEAEF-D5BA-4CBF-A64C-4A10D8DE5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КазХимНИИ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включено в состав ОАО «Корпорация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Росхимзащита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Институт входит в Перечень критических и особо важных объектов, расположенных на территории РФ  и обеспечивающих национальную безопасность, а также в Перечень организаций, оказывающих существенное влияние на отрасли промышленности и торговли.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направлений нашей работы является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разботка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производство энергосберегающих покрытий и составов.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29F-7BA1-4FBA-9B2F-9B1854A7F2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29F-7BA1-4FBA-9B2F-9B1854A7F2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представлены модификации состава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энергопрофит</a:t>
            </a:r>
            <a:r>
              <a:rPr lang="ru-RU" baseline="0" dirty="0" smtClean="0"/>
              <a:t> ТЗП (эконом, стандарт, ТГ). композиция </a:t>
            </a:r>
            <a:r>
              <a:rPr lang="ru-RU" baseline="0" dirty="0" err="1" smtClean="0"/>
              <a:t>ЭКОНОМ,по</a:t>
            </a:r>
            <a:r>
              <a:rPr lang="ru-RU" baseline="0" dirty="0" smtClean="0"/>
              <a:t> своим показателям лишь незначительно уступает по теплопроводности Стандарту , все остальные показатели сопоставимы со Стандартом, но цена за 1 л значительно ниже..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29F-7BA1-4FBA-9B2F-9B1854A7F2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11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ИМЕЮТ ТОВАРНЫЙ ЗНАК И СЕРТИФИКАТ СООТВЕТСТВИЯ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29F-7BA1-4FBA-9B2F-9B1854A7F2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Энергопрофит</a:t>
            </a:r>
            <a:r>
              <a:rPr lang="ru-RU" dirty="0" smtClean="0"/>
              <a:t> ТЗП и Комфорт применяется на объектах ЖКХ, для теплоизоляции торцевых стен здания, межпанельных швов, а также для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изоляции подвальных разводок трубопроводов системы отопления, горячего и холодного водоснабжения.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29F-7BA1-4FBA-9B2F-9B1854A7F2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29F-7BA1-4FBA-9B2F-9B1854A7F2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29F-7BA1-4FBA-9B2F-9B1854A7F2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29F-7BA1-4FBA-9B2F-9B1854A7F2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29F-7BA1-4FBA-9B2F-9B1854A7F2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1" name="Picture 13" descr="http://oskada.ru/wp-content/uploads/2015/04/analiz-vody3-e1429521549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01022" y="-3286172"/>
            <a:ext cx="24788986" cy="1385897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TextBox 6"/>
          <p:cNvSpPr txBox="1"/>
          <p:nvPr/>
        </p:nvSpPr>
        <p:spPr>
          <a:xfrm>
            <a:off x="1382719" y="5445226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1340768"/>
            <a:ext cx="5562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905795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4786378" y="-2428916"/>
            <a:ext cx="18573880" cy="18573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АО «Казанский химический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научно-исследовательский институт»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545-36EB-4129-9522-1108D3201EFC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3"/>
          <a:srcRect t="2779"/>
          <a:stretch>
            <a:fillRect/>
          </a:stretch>
        </p:blipFill>
        <p:spPr bwMode="auto">
          <a:xfrm>
            <a:off x="-6786642" y="9072602"/>
            <a:ext cx="80724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-3500494" y="4857760"/>
            <a:ext cx="17002244" cy="35718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571800" y="7215214"/>
            <a:ext cx="17537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Карасева Ирина Павловна  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начальник лаборатории энергосберегающих технологий АО «</a:t>
            </a: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КазХимНИИ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714676" y="5357826"/>
            <a:ext cx="15715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Энергоэффективные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материалы для применения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в жилищно-коммунальном комплексе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77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545-36EB-4129-9522-1108D3201EF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9144000" cy="6767854"/>
          </a:xfrm>
          <a:prstGeom prst="rect">
            <a:avLst/>
          </a:prstGeom>
          <a:noFill/>
        </p:spPr>
      </p:pic>
      <p:pic>
        <p:nvPicPr>
          <p:cNvPr id="1027" name="Picture 3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786642" y="-4143428"/>
            <a:ext cx="24217482" cy="14573352"/>
          </a:xfrm>
          <a:prstGeom prst="rect">
            <a:avLst/>
          </a:prstGeom>
          <a:noFill/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/>
          <a:srcRect t="2779"/>
          <a:stretch>
            <a:fillRect/>
          </a:stretch>
        </p:blipFill>
        <p:spPr bwMode="auto">
          <a:xfrm>
            <a:off x="6357950" y="7572404"/>
            <a:ext cx="109300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28662" y="2000240"/>
            <a:ext cx="75178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ДОКЛАД ЗАКОНЧЕН</a:t>
            </a:r>
          </a:p>
          <a:p>
            <a:pPr algn="ctr"/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БЛАГОДАРЮ ЗА ВНИМАНИЕ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545-36EB-4129-9522-1108D3201EF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9144000" cy="6767854"/>
          </a:xfrm>
          <a:prstGeom prst="rect">
            <a:avLst/>
          </a:prstGeom>
          <a:noFill/>
        </p:spPr>
      </p:pic>
      <p:pic>
        <p:nvPicPr>
          <p:cNvPr id="1027" name="Picture 3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501022" y="-3500486"/>
            <a:ext cx="24146044" cy="1435903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000628" y="-642966"/>
            <a:ext cx="9429816" cy="52864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Разработка и изготовление средств индивидуальной защиты кожи от опасных химических, биологических, термических и других факторов для силовых структур, промышленного персонала и гражданского населения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528" y="6858000"/>
            <a:ext cx="6572296" cy="25717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Разработка и производство энергосберегающих и защитных составов 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00098" y="-2357478"/>
            <a:ext cx="1277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Деятельность     АО «КАЗХИМНИИ»</a:t>
            </a:r>
          </a:p>
        </p:txBody>
      </p:sp>
      <p:pic>
        <p:nvPicPr>
          <p:cNvPr id="14" name="Picture 2" descr="КИХ-4ТН"/>
          <p:cNvPicPr>
            <a:picLocks noChangeAspect="1" noChangeArrowheads="1"/>
          </p:cNvPicPr>
          <p:nvPr/>
        </p:nvPicPr>
        <p:blipFill>
          <a:blip r:embed="rId5" cstate="print"/>
          <a:srcRect l="25298" t="10614" r="23830" b="4520"/>
          <a:stretch>
            <a:fillRect/>
          </a:stretch>
        </p:blipFill>
        <p:spPr bwMode="auto">
          <a:xfrm>
            <a:off x="-6072262" y="-1357346"/>
            <a:ext cx="3357586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КИХ-4ЛН 1 фото"/>
          <p:cNvPicPr>
            <a:picLocks noChangeAspect="1" noChangeArrowheads="1"/>
          </p:cNvPicPr>
          <p:nvPr/>
        </p:nvPicPr>
        <p:blipFill>
          <a:blip r:embed="rId6" cstate="print"/>
          <a:srcRect l="28482" t="6345" r="28427" b="4028"/>
          <a:stretch>
            <a:fillRect/>
          </a:stretch>
        </p:blipFill>
        <p:spPr bwMode="auto">
          <a:xfrm>
            <a:off x="642910" y="-1428784"/>
            <a:ext cx="2714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авая фигурная скобка 17"/>
          <p:cNvSpPr/>
          <p:nvPr/>
        </p:nvSpPr>
        <p:spPr>
          <a:xfrm>
            <a:off x="3786182" y="357166"/>
            <a:ext cx="742399" cy="414340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Лера\Карасева 2018\Downloads\prev_pokryitiya-i-kraski-spetsialnogo-naznacheniya_579f4c415eb6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6215082"/>
            <a:ext cx="3523961" cy="3643338"/>
          </a:xfrm>
          <a:prstGeom prst="rect">
            <a:avLst/>
          </a:prstGeom>
          <a:noFill/>
        </p:spPr>
      </p:pic>
      <p:pic>
        <p:nvPicPr>
          <p:cNvPr id="1036" name="Picture 12" descr="C:\Users\Лера\Карасева 2018\Downloads\Конденсат 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500362" y="1643050"/>
            <a:ext cx="2500362" cy="74295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6357958"/>
            <a:ext cx="642347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545-36EB-4129-9522-1108D3201EF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54" y="142852"/>
            <a:ext cx="9144000" cy="6767854"/>
          </a:xfrm>
          <a:prstGeom prst="rect">
            <a:avLst/>
          </a:prstGeom>
          <a:noFill/>
        </p:spPr>
      </p:pic>
      <p:pic>
        <p:nvPicPr>
          <p:cNvPr id="1027" name="Picture 3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858344" y="-3357610"/>
            <a:ext cx="25146176" cy="1450191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-6286576" y="-2857520"/>
            <a:ext cx="12001584" cy="28575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-5786510" y="-2500353"/>
            <a:ext cx="1064426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АО «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КазХимНИИ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 с 2004 года занимается разработками и производством энергосберегающих составов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8143964" y="2500306"/>
            <a:ext cx="8143964" cy="4357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-8358278" y="2571745"/>
            <a:ext cx="78581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cs typeface="Arial" pitchFamily="34" charset="0"/>
              </a:rPr>
              <a:t>КОМПОЗИЦИЯ ЭНЕРГОСБЕРАЮЩАЯ ЭНЕРГО</a:t>
            </a:r>
            <a:r>
              <a:rPr lang="en-US" sz="4000" b="1" dirty="0" smtClean="0">
                <a:cs typeface="Arial" pitchFamily="34" charset="0"/>
              </a:rPr>
              <a:t>PROFIT</a:t>
            </a:r>
            <a:r>
              <a:rPr lang="ru-RU" sz="4000" b="1" dirty="0" smtClean="0">
                <a:cs typeface="Arial" pitchFamily="34" charset="0"/>
              </a:rPr>
              <a:t>-ТЗП</a:t>
            </a:r>
          </a:p>
          <a:p>
            <a:pPr algn="ctr"/>
            <a:r>
              <a:rPr lang="ru-RU" sz="3600" dirty="0" smtClean="0">
                <a:cs typeface="Arial" pitchFamily="34" charset="0"/>
              </a:rPr>
              <a:t>(ЭКОНОМ, СТАНДАРТ, ТРУДНОГОРЮЧАЯ)</a:t>
            </a:r>
          </a:p>
          <a:p>
            <a:pPr algn="ctr"/>
            <a:r>
              <a:rPr lang="ru-RU" sz="3600" dirty="0" smtClean="0"/>
              <a:t>ТУ 20.30.11-168-00209600-2018</a:t>
            </a:r>
          </a:p>
          <a:p>
            <a:pPr algn="ctr"/>
            <a:endParaRPr lang="ru-RU" sz="3200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464344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-4786378" y="13572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2392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5572197" y="428604"/>
            <a:ext cx="1428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РАЗРАБОТАНЫ И  ПРОИЗВОДЯТСЯ ПРОДУКТЫ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38" y="2500306"/>
            <a:ext cx="7715336" cy="4357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КРАСКА ПРОТИВОКОНДЕНСАТНАЯ</a:t>
            </a:r>
          </a:p>
          <a:p>
            <a:pPr algn="ctr"/>
            <a:r>
              <a:rPr lang="ru-RU" sz="4000" b="1" dirty="0" smtClean="0"/>
              <a:t>ЭНЕРГО</a:t>
            </a:r>
            <a:r>
              <a:rPr lang="en-US" sz="4000" b="1" dirty="0" smtClean="0"/>
              <a:t>PROFIT</a:t>
            </a:r>
            <a:r>
              <a:rPr lang="ru-RU" sz="4000" b="1" dirty="0" smtClean="0"/>
              <a:t>-КОМФОРТ</a:t>
            </a:r>
          </a:p>
          <a:p>
            <a:pPr algn="ctr"/>
            <a:r>
              <a:rPr lang="ru-RU" sz="3600" dirty="0" smtClean="0"/>
              <a:t>ТУ 20.30.11-203-00209600-2018</a:t>
            </a:r>
          </a:p>
          <a:p>
            <a:pPr algn="ctr"/>
            <a:endParaRPr lang="ru-RU" sz="3200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429124" y="14287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Лера\Карасева 2018\Энергопрофит\ЭнергоПрофит сертификат\ТОВАРНЫЙ ЗНАК ЭНЕРГОPROFIT\ТОВАРН.ЗНАК ЭНЕРГОПРОФИ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-1857412"/>
            <a:ext cx="7072394" cy="1034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72460" y="-2857544"/>
            <a:ext cx="24360358" cy="137160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-2143164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464344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15402" y="-1928850"/>
            <a:ext cx="13716096" cy="914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-3071858"/>
            <a:ext cx="15287732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85728"/>
            <a:ext cx="15359170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500438"/>
            <a:ext cx="15144856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-6643766" y="-2428916"/>
            <a:ext cx="10144196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cs typeface="Arial" pitchFamily="34" charset="0"/>
              </a:rPr>
              <a:t>КОМПОЗИЦИИ</a:t>
            </a:r>
          </a:p>
          <a:p>
            <a:pPr algn="ctr"/>
            <a:r>
              <a:rPr lang="ru-RU" sz="3600" b="1" dirty="0" smtClean="0">
                <a:cs typeface="Arial" pitchFamily="34" charset="0"/>
              </a:rPr>
              <a:t>ЭНЕРГОСБЕРАЮЩИЕ ЭНЕРГО</a:t>
            </a:r>
            <a:r>
              <a:rPr lang="en-US" sz="3600" b="1" dirty="0" smtClean="0">
                <a:cs typeface="Arial" pitchFamily="34" charset="0"/>
              </a:rPr>
              <a:t>PROFIT</a:t>
            </a:r>
            <a:r>
              <a:rPr lang="ru-RU" sz="3600" b="1" dirty="0" smtClean="0">
                <a:cs typeface="Arial" pitchFamily="34" charset="0"/>
              </a:rPr>
              <a:t>-ТЗП и ЭНЕРГО</a:t>
            </a:r>
            <a:r>
              <a:rPr lang="en-US" sz="3600" b="1" dirty="0" smtClean="0">
                <a:cs typeface="Arial" pitchFamily="34" charset="0"/>
              </a:rPr>
              <a:t>PROFIT</a:t>
            </a:r>
            <a:r>
              <a:rPr lang="ru-RU" sz="3600" b="1" dirty="0" smtClean="0">
                <a:cs typeface="Arial" pitchFamily="34" charset="0"/>
              </a:rPr>
              <a:t>-КОМФОРТ</a:t>
            </a:r>
          </a:p>
          <a:p>
            <a:pPr algn="ctr"/>
            <a:r>
              <a:rPr lang="ru-RU" sz="3600" b="1" dirty="0" smtClean="0">
                <a:cs typeface="Arial" pitchFamily="34" charset="0"/>
              </a:rPr>
              <a:t> </a:t>
            </a:r>
          </a:p>
          <a:p>
            <a:pPr algn="ctr" fontAlgn="base"/>
            <a:r>
              <a:rPr lang="ru-RU" sz="3600" dirty="0" smtClean="0"/>
              <a:t>это высокотехнологичные материалы, </a:t>
            </a:r>
          </a:p>
          <a:p>
            <a:pPr algn="ctr" fontAlgn="base"/>
            <a:r>
              <a:rPr lang="ru-RU" sz="3600" dirty="0" smtClean="0"/>
              <a:t>образующие после высыхания прочное, сверхтонкое полимерное покрытие с </a:t>
            </a:r>
          </a:p>
          <a:p>
            <a:pPr algn="ctr" fontAlgn="base"/>
            <a:r>
              <a:rPr lang="ru-RU" sz="3600" dirty="0" smtClean="0"/>
              <a:t>низкой теплопроводностью . Композиция внешне напоминает краску. Благодаря её жидкой консистенции  наносить энергосберегающие композиции возможно на любые сложные по конструкциям формы. </a:t>
            </a:r>
          </a:p>
          <a:p>
            <a:pPr algn="ctr"/>
            <a:endParaRPr lang="ru-RU" sz="3600" b="1" dirty="0"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43570" y="-207172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Arial" pitchFamily="34" charset="0"/>
              </a:rPr>
              <a:t>ЭНЕРГО</a:t>
            </a:r>
            <a:r>
              <a:rPr lang="en-US" sz="3200" b="1" dirty="0" smtClean="0">
                <a:cs typeface="Arial" pitchFamily="34" charset="0"/>
              </a:rPr>
              <a:t>PROFIT</a:t>
            </a:r>
            <a:r>
              <a:rPr lang="ru-RU" sz="3200" b="1" dirty="0" smtClean="0">
                <a:cs typeface="Arial" pitchFamily="34" charset="0"/>
              </a:rPr>
              <a:t>-ТЗП  (</a:t>
            </a:r>
            <a:r>
              <a:rPr lang="ru-RU" sz="3200" b="1" dirty="0" smtClean="0"/>
              <a:t>ЭКОНОМ)</a:t>
            </a:r>
            <a:endParaRPr lang="ru-RU" sz="3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929190" y="1000108"/>
            <a:ext cx="11144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Arial" pitchFamily="34" charset="0"/>
              </a:rPr>
              <a:t>ЭНЕРГО</a:t>
            </a:r>
            <a:r>
              <a:rPr lang="en-US" sz="3200" b="1" dirty="0" smtClean="0">
                <a:cs typeface="Arial" pitchFamily="34" charset="0"/>
              </a:rPr>
              <a:t>PROFIT</a:t>
            </a:r>
            <a:r>
              <a:rPr lang="ru-RU" sz="3200" b="1" dirty="0" smtClean="0">
                <a:cs typeface="Arial" pitchFamily="34" charset="0"/>
              </a:rPr>
              <a:t>-ТЗП (</a:t>
            </a:r>
            <a:r>
              <a:rPr lang="ru-RU" sz="3200" b="1" dirty="0" smtClean="0"/>
              <a:t>СТАНДАРТ) </a:t>
            </a:r>
          </a:p>
          <a:p>
            <a:r>
              <a:rPr lang="ru-RU" sz="3200" dirty="0" smtClean="0"/>
              <a:t>контактная теплопроводность покрытия не более 0,065 Вт/м </a:t>
            </a:r>
            <a:r>
              <a:rPr lang="ru-RU" sz="3200" baseline="30000" dirty="0" smtClean="0"/>
              <a:t>0</a:t>
            </a:r>
            <a:r>
              <a:rPr lang="ru-RU" sz="3200" dirty="0" smtClean="0"/>
              <a:t>К (измерена прибором  ИТП-МГ4) при толщине покрытия 2,0-2,5 мм, для покрытия поверхностей с температурой до 180</a:t>
            </a:r>
            <a:r>
              <a:rPr lang="ru-RU" sz="3200" baseline="30000" dirty="0" smtClean="0"/>
              <a:t>0 С</a:t>
            </a:r>
            <a:endParaRPr lang="ru-RU" sz="3200" dirty="0"/>
          </a:p>
        </p:txBody>
      </p:sp>
      <p:sp>
        <p:nvSpPr>
          <p:cNvPr id="77" name="TextBox 76"/>
          <p:cNvSpPr txBox="1"/>
          <p:nvPr/>
        </p:nvSpPr>
        <p:spPr>
          <a:xfrm rot="10800000" flipV="1">
            <a:off x="4929190" y="4632292"/>
            <a:ext cx="11215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Arial" pitchFamily="34" charset="0"/>
              </a:rPr>
              <a:t>ЭНЕРГО</a:t>
            </a:r>
            <a:r>
              <a:rPr lang="en-US" sz="3200" b="1" dirty="0" smtClean="0">
                <a:cs typeface="Arial" pitchFamily="34" charset="0"/>
              </a:rPr>
              <a:t>PROFIT</a:t>
            </a:r>
            <a:r>
              <a:rPr lang="ru-RU" sz="3200" b="1" dirty="0" smtClean="0">
                <a:cs typeface="Arial" pitchFamily="34" charset="0"/>
              </a:rPr>
              <a:t>-ТЗП (</a:t>
            </a:r>
            <a:r>
              <a:rPr lang="ru-RU" sz="3200" b="1" dirty="0" smtClean="0"/>
              <a:t>ТРУДНОГОРЮЧИЙ) </a:t>
            </a:r>
          </a:p>
          <a:p>
            <a:r>
              <a:rPr lang="ru-RU" sz="3200" dirty="0" smtClean="0"/>
              <a:t>контактная теплопроводность покрытия не более 0,07 Вт/м </a:t>
            </a:r>
            <a:r>
              <a:rPr lang="ru-RU" sz="3200" baseline="30000" dirty="0" smtClean="0"/>
              <a:t>0</a:t>
            </a:r>
            <a:r>
              <a:rPr lang="ru-RU" sz="3200" dirty="0" smtClean="0"/>
              <a:t>К (измерена прибором  ИТП-МГ4) при толщине покрытия 2,0-2,5 мм, для покрытия поверхностей с температурой до 300</a:t>
            </a:r>
            <a:r>
              <a:rPr lang="ru-RU" sz="3200" baseline="30000" dirty="0" smtClean="0"/>
              <a:t>0 С</a:t>
            </a:r>
            <a:endParaRPr lang="ru-RU" sz="32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5534" y="4643446"/>
            <a:ext cx="15502046" cy="671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5929386" y="6319391"/>
            <a:ext cx="9144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Arial" pitchFamily="34" charset="0"/>
              </a:rPr>
              <a:t>ЭНЕРГО</a:t>
            </a:r>
            <a:r>
              <a:rPr lang="en-US" sz="3200" b="1" dirty="0" smtClean="0">
                <a:cs typeface="Arial" pitchFamily="34" charset="0"/>
              </a:rPr>
              <a:t>PROFIT</a:t>
            </a:r>
            <a:r>
              <a:rPr lang="ru-RU" sz="3200" b="1" dirty="0" smtClean="0">
                <a:cs typeface="Arial" pitchFamily="34" charset="0"/>
              </a:rPr>
              <a:t>-КОМФОРТ </a:t>
            </a:r>
            <a:r>
              <a:rPr lang="ru-RU" sz="3200" b="1" dirty="0" smtClean="0"/>
              <a:t>ПРОТИВОКОНДЕНСАТНАЯ КРАСКА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29190" y="8001032"/>
            <a:ext cx="13001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7143832" y="7286652"/>
            <a:ext cx="118587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контактная теплопроводность покрытия не более 0,08 Вт/м </a:t>
            </a:r>
            <a:r>
              <a:rPr lang="ru-RU" sz="3200" baseline="30000" dirty="0" smtClean="0"/>
              <a:t>0</a:t>
            </a:r>
            <a:r>
              <a:rPr lang="ru-RU" sz="3200" dirty="0" smtClean="0"/>
              <a:t>К (измерена прибором  ИТП-МГ4,) при толщине </a:t>
            </a:r>
            <a:r>
              <a:rPr lang="ru-RU" sz="3200" smtClean="0"/>
              <a:t>покрытия 2,0-</a:t>
            </a:r>
          </a:p>
          <a:p>
            <a:r>
              <a:rPr lang="ru-RU" sz="3200" smtClean="0"/>
              <a:t>2,5 мм, предназначена </a:t>
            </a:r>
            <a:r>
              <a:rPr lang="ru-RU" sz="3200" dirty="0" smtClean="0"/>
              <a:t>для предотвращения образования конденсата на металлических, бетонных, кирпичных и других видах поверхностей. 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-1571660"/>
            <a:ext cx="11572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контактная теплопроводность покрытия не более 0,07 Вт/м </a:t>
            </a:r>
            <a:r>
              <a:rPr lang="ru-RU" sz="3200" baseline="30000" dirty="0" smtClean="0"/>
              <a:t>0</a:t>
            </a:r>
            <a:r>
              <a:rPr lang="ru-RU" sz="3200" dirty="0" smtClean="0"/>
              <a:t>К (измерена прибором  ИТП-МГ4,) при толщине покрытия 2,0-2,5 мм, для покрытия поверхностей с температурой до 180</a:t>
            </a:r>
            <a:r>
              <a:rPr lang="ru-RU" sz="3200" baseline="30000" dirty="0" smtClean="0"/>
              <a:t>0 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604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545-36EB-4129-9522-1108D3201EF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9144000" cy="6767854"/>
          </a:xfrm>
          <a:prstGeom prst="rect">
            <a:avLst/>
          </a:prstGeom>
          <a:noFill/>
        </p:spPr>
      </p:pic>
      <p:pic>
        <p:nvPicPr>
          <p:cNvPr id="1027" name="Picture 3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358278" y="-3714800"/>
            <a:ext cx="24074606" cy="143590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-3500494" y="-2786106"/>
            <a:ext cx="115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6572328" y="-2786106"/>
            <a:ext cx="22002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/>
              <a:t>Получаемый результат</a:t>
            </a:r>
            <a:endParaRPr lang="ru-RU" sz="3200" dirty="0" smtClean="0"/>
          </a:p>
          <a:p>
            <a:pPr fontAlgn="base"/>
            <a:r>
              <a:rPr lang="ru-RU" sz="3200" dirty="0" smtClean="0"/>
              <a:t>После высыхания композиция «ЭНЕРГО</a:t>
            </a:r>
            <a:r>
              <a:rPr lang="en-US" sz="3200" dirty="0" smtClean="0"/>
              <a:t>PROFIT</a:t>
            </a:r>
            <a:r>
              <a:rPr lang="ru-RU" sz="3200" dirty="0" smtClean="0"/>
              <a:t>-ТЗП» переходит в прочное, полимерное покрытие, которое обеспечивает отличные теплоизоляционные свойства, дающее снижение потери тепловой энергии. </a:t>
            </a:r>
          </a:p>
          <a:p>
            <a:pPr fontAlgn="base"/>
            <a:r>
              <a:rPr lang="ru-RU" sz="3200" dirty="0" smtClean="0"/>
              <a:t>Покрытие обладает пластичностью и высоким сцеплением с основой при низких и высоких температурах. На покрытии не образуется трещин и отслоений от материала основы на протяжении длительного срока эксплуатации (до 10- 15 лет).</a:t>
            </a:r>
          </a:p>
          <a:p>
            <a:pPr fontAlgn="base"/>
            <a:r>
              <a:rPr lang="ru-RU" sz="3200" dirty="0" smtClean="0"/>
              <a:t>Покрытие имеет высокую адгезию (ложится на цементно-песчаную штукатурку, бетон, кирпич, метал, пластик, дерево и т.п.), предотвращает процессы образования коррозии и конденсата на холодных поверхностях, </a:t>
            </a:r>
            <a:r>
              <a:rPr lang="ru-RU" sz="3200" smtClean="0"/>
              <a:t>не </a:t>
            </a:r>
            <a:r>
              <a:rPr lang="ru-RU" sz="3200" smtClean="0"/>
              <a:t>требует </a:t>
            </a:r>
            <a:r>
              <a:rPr lang="ru-RU" sz="3200" dirty="0" smtClean="0"/>
              <a:t>никакой дополнительной защиты от механического и атмосферного воздействия.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6429454" y="2657489"/>
          <a:ext cx="20931335" cy="4838326"/>
        </p:xfrm>
        <a:graphic>
          <a:graphicData uri="http://schemas.openxmlformats.org/drawingml/2006/table">
            <a:tbl>
              <a:tblPr/>
              <a:tblGrid>
                <a:gridCol w="2857522"/>
                <a:gridCol w="4804808"/>
                <a:gridCol w="3638155"/>
                <a:gridCol w="3643850"/>
                <a:gridCol w="2981157"/>
                <a:gridCol w="2265300"/>
                <a:gridCol w="740543"/>
              </a:tblGrid>
              <a:tr h="578645">
                <a:tc rowSpan="2"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Толщина покрытия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Температура защищаемой поверхности (начальная температура), °С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5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824" marR="582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5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29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kern="1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Температура на поверхности теплоизоляции (после нанесения </a:t>
                      </a:r>
                      <a:r>
                        <a:rPr lang="ru-RU" sz="3600" kern="150" dirty="0" smtClean="0">
                          <a:latin typeface="Times New Roman"/>
                          <a:ea typeface="Calibri"/>
                          <a:cs typeface="Times New Roman"/>
                        </a:rPr>
                        <a:t>ЭНЕРГО</a:t>
                      </a:r>
                      <a:r>
                        <a:rPr lang="en-US" sz="3600" kern="150" dirty="0" smtClean="0">
                          <a:latin typeface="Times New Roman"/>
                          <a:ea typeface="Calibri"/>
                          <a:cs typeface="Times New Roman"/>
                        </a:rPr>
                        <a:t>PROFIT</a:t>
                      </a:r>
                      <a:r>
                        <a:rPr lang="ru-RU" sz="3600" kern="150" dirty="0" smtClean="0">
                          <a:latin typeface="Times New Roman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°С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864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>
                          <a:latin typeface="Times New Roman"/>
                          <a:ea typeface="Calibri"/>
                          <a:cs typeface="Times New Roman"/>
                        </a:rPr>
                        <a:t>        1 мм.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50" dirty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864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>
                          <a:latin typeface="Times New Roman"/>
                          <a:ea typeface="Calibri"/>
                          <a:cs typeface="Times New Roman"/>
                        </a:rPr>
                        <a:t>        2 мм.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50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864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>
                          <a:latin typeface="Times New Roman"/>
                          <a:ea typeface="Calibri"/>
                          <a:cs typeface="Times New Roman"/>
                        </a:rPr>
                        <a:t>        3 мм.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5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5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94" marR="6289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14414" y="2000240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cs typeface="Arial" pitchFamily="34" charset="0"/>
              </a:rPr>
              <a:t>ЭНЕРГО</a:t>
            </a:r>
            <a:r>
              <a:rPr lang="en-US" sz="3200" b="1" dirty="0" smtClean="0">
                <a:cs typeface="Arial" pitchFamily="34" charset="0"/>
              </a:rPr>
              <a:t>PROFIT</a:t>
            </a:r>
            <a:r>
              <a:rPr lang="ru-RU" sz="3200" b="1" dirty="0" smtClean="0">
                <a:cs typeface="Arial" pitchFamily="34" charset="0"/>
              </a:rPr>
              <a:t>-ТЗП (</a:t>
            </a:r>
            <a:r>
              <a:rPr lang="ru-RU" sz="3200" b="1" dirty="0" smtClean="0"/>
              <a:t>СТАНДАРТ</a:t>
            </a:r>
            <a:r>
              <a:rPr lang="en-US" sz="3200" b="1" dirty="0" smtClean="0"/>
              <a:t>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545-36EB-4129-9522-1108D3201EF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9144000" cy="6767854"/>
          </a:xfrm>
          <a:prstGeom prst="rect">
            <a:avLst/>
          </a:prstGeom>
          <a:noFill/>
        </p:spPr>
      </p:pic>
      <p:pic>
        <p:nvPicPr>
          <p:cNvPr id="1027" name="Picture 3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786774" y="-3500486"/>
            <a:ext cx="24146044" cy="1450191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-1714544" y="-2928982"/>
            <a:ext cx="12073022" cy="10715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-1643106" y="-2786106"/>
            <a:ext cx="1185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ГДЕ ПРИМЕНЯЕТСЯ  ЭНЕРГО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PROFIT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-ТЗП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57948" y="-1214470"/>
            <a:ext cx="5857948" cy="514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6842" y="-1214470"/>
            <a:ext cx="7000924" cy="600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819" y="5072074"/>
            <a:ext cx="7072362" cy="514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8858" y="5214950"/>
            <a:ext cx="7286676" cy="514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32" y="-1585050"/>
            <a:ext cx="5214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ОБЪЕКТАХ ЖИЛИЩНО-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КОММУНАЛЬНОГО 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ХОЗЯЙСТВА И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СТРОИТЕЛЬСТВЕ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321468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24" y="1500174"/>
            <a:ext cx="7429552" cy="31432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1643050"/>
            <a:ext cx="7000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Теплоизоляция составом</a:t>
            </a:r>
          </a:p>
          <a:p>
            <a:pPr algn="ctr"/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Энергопрофит-ТЗП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отдельных</a:t>
            </a:r>
          </a:p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участков трубопроводов  отопления</a:t>
            </a:r>
          </a:p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и горячего водоснабжения, а также межпанельных швов  в жилых  </a:t>
            </a:r>
          </a:p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домах г. Лениногорска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-7358146" y="5072038"/>
            <a:ext cx="4857784" cy="35719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-7358146" y="5580727"/>
            <a:ext cx="47946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Торец дома покрытый</a:t>
            </a:r>
          </a:p>
          <a:p>
            <a:pPr algn="ctr"/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Энергопрофит-ТЗП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Республика Татарстан</a:t>
            </a:r>
          </a:p>
          <a:p>
            <a:pPr algn="ctr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г.Нижнекамск, </a:t>
            </a:r>
          </a:p>
          <a:p>
            <a:pPr algn="ctr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ул.Вокзальная,10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8286776" y="242886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0" y="2571744"/>
            <a:ext cx="857224" cy="357190"/>
          </a:xfrm>
          <a:prstGeom prst="rightArrow">
            <a:avLst>
              <a:gd name="adj1" fmla="val 50000"/>
              <a:gd name="adj2" fmla="val 44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508840">
            <a:off x="7984977" y="4836099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508840">
            <a:off x="-2373532" y="6679405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1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545-36EB-4129-9522-1108D3201EF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9144000" cy="6767854"/>
          </a:xfrm>
          <a:prstGeom prst="rect">
            <a:avLst/>
          </a:prstGeom>
          <a:noFill/>
        </p:spPr>
      </p:pic>
      <p:pic>
        <p:nvPicPr>
          <p:cNvPr id="1027" name="Picture 3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572460" y="-4000552"/>
            <a:ext cx="24288920" cy="147162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3076150"/>
            <a:ext cx="352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86576" y="-1500246"/>
            <a:ext cx="10001320" cy="83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-2071726"/>
            <a:ext cx="10282281" cy="83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429056" y="-2928982"/>
            <a:ext cx="16851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 связанные с воздействием низких и высоких температур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358014" y="7429528"/>
            <a:ext cx="21788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ыли проведены испытания </a:t>
            </a:r>
            <a:r>
              <a:rPr lang="ru-RU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Энергопрофит</a:t>
            </a:r>
            <a:r>
              <a:rPr lang="ru-RU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ТЗП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(ТГ) на труднодоступных участках трубопроводов и запорной арматуры с температурой поверхности до 270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объектах нефтегазоперерабатывающего завода «</a:t>
            </a:r>
            <a:r>
              <a:rPr lang="ru-RU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Нефтегазпереработка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(ОАО «</a:t>
            </a:r>
            <a:r>
              <a:rPr lang="ru-RU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ТатНефть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Потери тепловой энергии сократились от 4 до 6 раз.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2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545-36EB-4129-9522-1108D3201EF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54" y="142852"/>
            <a:ext cx="9144000" cy="6767854"/>
          </a:xfrm>
          <a:prstGeom prst="rect">
            <a:avLst/>
          </a:prstGeom>
          <a:noFill/>
        </p:spPr>
      </p:pic>
      <p:pic>
        <p:nvPicPr>
          <p:cNvPr id="1027" name="Picture 3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215402" y="-3286172"/>
            <a:ext cx="25146176" cy="1450191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-5572196" y="-2643230"/>
            <a:ext cx="12001584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-5643634" y="-2571792"/>
            <a:ext cx="1064426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НОВЫЕ ПРОДУКТЫ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8215402" y="-928718"/>
            <a:ext cx="8643998" cy="60007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КРАСКА ОГНЕЗАЩИТНАЯ ЭНЕРГО</a:t>
            </a:r>
            <a:r>
              <a:rPr lang="en-US" sz="3200" b="1" dirty="0" smtClean="0"/>
              <a:t>PROFIT</a:t>
            </a:r>
            <a:r>
              <a:rPr lang="ru-RU" sz="3200" b="1" dirty="0" smtClean="0"/>
              <a:t>-ОГВ ТУ 20.30.22-206-00209600-2019</a:t>
            </a:r>
            <a:endParaRPr lang="ru-RU" sz="3200" dirty="0" smtClean="0"/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вспучивающегося типа на водной основе, содержащая газообразующие и пенообразующие наполнители, пигменты и функциональные добавки, </a:t>
            </a:r>
            <a:r>
              <a:rPr lang="ru-RU" sz="3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обеспечивающая предел огнестойкости стальных конструкций до 60 мин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32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464344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-4071998" y="-19288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2392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6572328" y="5715016"/>
            <a:ext cx="16787930" cy="50720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57290" y="-1000156"/>
            <a:ext cx="8929750" cy="60722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714348" y="4572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643438" y="-19288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Лера\Карасева 2018\Энергопрофит\ЭнергоПрофит сертификат\ТОВАРНЫЙ ЗНАК ЭНЕРГОPROFIT\ТОВАРН.ЗНАК ЭНЕРГОПРОФИ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40" y="-1857412"/>
            <a:ext cx="6572296" cy="1034170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5929386" y="6357959"/>
            <a:ext cx="156449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Предназначен для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обнаружения и устранения скрытых течей плавательных бассейнов и других аналогичных резервуаров с водой. Ремонт возможен даже в труднодоступных местах и не требует замены воды.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Герметик представляет собой модифицированное жидкое стекло с добавками, способствующими образованию прочного эластичного материала в месте течи. Герметик не содержит органических растворителей и других летучих соединений, экологически безопасен, нетоксичен,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пожаровзрывобезопасен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Герметик используется для ремонта бассейнов, заполненных пресной (не морской) водой стандартной жесткости.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6358014" y="5857892"/>
            <a:ext cx="16430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ЖИДКИЙ ГЕРМЕТИК ЭНЕРГО</a:t>
            </a:r>
            <a:r>
              <a:rPr lang="en-US" sz="3600" b="1" dirty="0" smtClean="0"/>
              <a:t>PROFIT </a:t>
            </a:r>
            <a:r>
              <a:rPr lang="ru-RU" sz="3600" b="1" dirty="0" smtClean="0"/>
              <a:t>ВС-К     ТУ 20.59.59-208-00209600-2019</a:t>
            </a:r>
            <a:endParaRPr lang="ru-RU" sz="3600" dirty="0" smtClean="0"/>
          </a:p>
          <a:p>
            <a:pPr algn="ctr"/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43042" y="-642965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СОСТАВ ОГНЕЗАЩИТНЫЙ ЭНЕРГО</a:t>
            </a:r>
            <a:r>
              <a:rPr lang="en-US" sz="3200" b="1" dirty="0" smtClean="0"/>
              <a:t>PROFIT</a:t>
            </a:r>
            <a:r>
              <a:rPr lang="ru-RU" sz="3200" b="1" dirty="0" smtClean="0"/>
              <a:t>-ОГР</a:t>
            </a:r>
          </a:p>
          <a:p>
            <a:pPr algn="ctr"/>
            <a:r>
              <a:rPr lang="ru-RU" sz="3200" b="1" dirty="0" smtClean="0"/>
              <a:t>ТУ 20.30.22-207-00209600-2019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71604" y="785794"/>
            <a:ext cx="87153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органо-разбавляемый огнезащитный вспучивающегося типа, обеспечивающий предел огнестойкости стальных конструкций до 60 мин.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545-36EB-4129-9522-1108D3201EF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9144000" cy="6767854"/>
          </a:xfrm>
          <a:prstGeom prst="rect">
            <a:avLst/>
          </a:prstGeom>
          <a:noFill/>
        </p:spPr>
      </p:pic>
      <p:pic>
        <p:nvPicPr>
          <p:cNvPr id="1027" name="Picture 3" descr="C:\Users\Лера\Карасева 2018\ТЗП для круглого стола\ФОН ДЛЯ СЛАЙД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358146" y="-4071990"/>
            <a:ext cx="23645978" cy="14573352"/>
          </a:xfrm>
          <a:prstGeom prst="rect">
            <a:avLst/>
          </a:prstGeom>
          <a:noFill/>
        </p:spPr>
      </p:pic>
      <p:pic>
        <p:nvPicPr>
          <p:cNvPr id="18433" name="Picture 1" descr="КЗВУ новый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-3143296"/>
            <a:ext cx="6572328" cy="127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-6358014" y="-3071858"/>
            <a:ext cx="15502014" cy="2000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КЗВУ – КОСТЮМ ЗАЩИТНЫЙ ВОДОНЕПРОНИЦАЕМЫЙ УНИВЕРСАЛЬНЫЙ </a:t>
            </a:r>
          </a:p>
          <a:p>
            <a:pPr algn="ctr" rtl="0"/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7215270" y="-1643098"/>
            <a:ext cx="163592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Назначение: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Костюм защитный водонепроницаемый универсальный предназначен для персонала рыболовецкого флота, артелей, а также для проведения ремонтных работ на обводненных участках промышленных объектов в качестве специальной одежды для защиты от воздействия воды.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7143832" y="857232"/>
            <a:ext cx="16002112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Техническое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описание: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Костюм состоит из куртки прямого покроя с капюшоном, имеющем защитный козырек и слуховые отверстия, и полукомбинезона, оканчивающегося притачными резиновыми сапогами или защитными резиновыми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осоюзками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Все швы костюма проклеены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проклеечной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лентой, что обеспечивает герметичность швов костюма.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Технические характеристики: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Масса костюма размера 104,108, роста 182,188 не более 4,0 кг;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Костюм работоспособен в диапазоне температуры окружающего воздуха от -30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до +40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Защитные свойства материала костюма и его швов соответствуют требованиям ГОСТ Р 12.4.202-99;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 службы костюма  не менее 12 месяцев при эксплуатации в соответствии с «Руководством по эксплуатации 8572-085-00209600-2005 РЭ».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материал: защитный, изолирующий, высокопрочный, водонепроницаемый.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1016</Words>
  <Application>Microsoft Office PowerPoint</Application>
  <PresentationFormat>Экран (4:3)</PresentationFormat>
  <Paragraphs>153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Лера</cp:lastModifiedBy>
  <cp:revision>126</cp:revision>
  <dcterms:created xsi:type="dcterms:W3CDTF">2018-08-27T14:11:44Z</dcterms:created>
  <dcterms:modified xsi:type="dcterms:W3CDTF">2019-04-24T07:49:38Z</dcterms:modified>
</cp:coreProperties>
</file>